
<file path=[Content_Types].xml><?xml version="1.0" encoding="utf-8"?>
<Types xmlns="http://schemas.openxmlformats.org/package/2006/content-types">
  <Override PartName="/ppt/slides/slide29.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Layouts/slideLayout6.xml" ContentType="application/vnd.openxmlformats-officedocument.presentationml.slideLayout+xml"/>
  <Override PartName="/ppt/notesSlides/notesSlide38.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wmf" ContentType="image/x-wmf"/>
  <Override PartName="/ppt/notesSlides/notesSlide18.xml" ContentType="application/vnd.openxmlformats-officedocument.presentationml.notesSlide+xml"/>
  <Override PartName="/ppt/notesSlides/notesSlide27.xml" ContentType="application/vnd.openxmlformats-officedocument.presentationml.notesSlide+xml"/>
  <Override PartName="/ppt/notesSlides/notesSlide36.xml" ContentType="application/vnd.openxmlformats-officedocument.presentationml.notesSlide+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notesSlides/notesSlide25.xml" ContentType="application/vnd.openxmlformats-officedocument.presentationml.notesSlide+xml"/>
  <Override PartName="/ppt/notesSlides/notesSlide34.xml" ContentType="application/vnd.openxmlformats-officedocument.presentationml.notes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notesSlides/notesSlide14.xml" ContentType="application/vnd.openxmlformats-officedocument.presentationml.notesSlide+xml"/>
  <Override PartName="/ppt/notesSlides/notesSlide23.xml" ContentType="application/vnd.openxmlformats-officedocument.presentationml.notesSlide+xml"/>
  <Override PartName="/ppt/notesSlides/notesSlide32.xml" ContentType="application/vnd.openxmlformats-officedocument.presentationml.notesSlide+xml"/>
  <Override PartName="/docProps/custom.xml" ContentType="application/vnd.openxmlformats-officedocument.custom-properties+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21.xml" ContentType="application/vnd.openxmlformats-officedocument.presentationml.notesSlide+xml"/>
  <Override PartName="/ppt/notesSlides/notesSlide30.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Default Extension="bin" ContentType="application/vnd.openxmlformats-officedocument.oleObject"/>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Layouts/slideLayout3.xml" ContentType="application/vnd.openxmlformats-officedocument.presentationml.slideLayout+xml"/>
  <Default Extension="jpeg" ContentType="image/jpeg"/>
  <Default Extension="emf" ContentType="image/x-emf"/>
  <Override PartName="/ppt/notesSlides/notesSlide17.xml" ContentType="application/vnd.openxmlformats-officedocument.presentationml.notesSlide+xml"/>
  <Override PartName="/ppt/notesSlides/notesSlide28.xml" ContentType="application/vnd.openxmlformats-officedocument.presentationml.notesSlide+xml"/>
  <Override PartName="/ppt/notesSlides/notesSlide37.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4.xml" ContentType="application/vnd.openxmlformats-officedocument.presentationml.notesSlide+xml"/>
  <Override PartName="/ppt/notesSlides/notesSlide26.xml" ContentType="application/vnd.openxmlformats-officedocument.presentationml.notesSlide+xml"/>
  <Override PartName="/ppt/notesSlides/notesSlide35.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notesSlides/notesSlide33.xml" ContentType="application/vnd.openxmlformats-officedocument.presentationml.notesSlide+xml"/>
  <Default Extension="vml" ContentType="application/vnd.openxmlformats-officedocument.vmlDrawing"/>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Layouts/slideLayout4.xml" ContentType="application/vnd.openxmlformats-officedocument.presentationml.slideLayout+xml"/>
  <Override PartName="/ppt/notesSlides/notesSlide29.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1" r:id="rId1"/>
  </p:sldMasterIdLst>
  <p:notesMasterIdLst>
    <p:notesMasterId r:id="rId41"/>
  </p:notesMasterIdLst>
  <p:sldIdLst>
    <p:sldId id="330" r:id="rId2"/>
    <p:sldId id="368" r:id="rId3"/>
    <p:sldId id="394" r:id="rId4"/>
    <p:sldId id="392" r:id="rId5"/>
    <p:sldId id="369" r:id="rId6"/>
    <p:sldId id="373" r:id="rId7"/>
    <p:sldId id="391" r:id="rId8"/>
    <p:sldId id="393" r:id="rId9"/>
    <p:sldId id="374" r:id="rId10"/>
    <p:sldId id="375" r:id="rId11"/>
    <p:sldId id="396" r:id="rId12"/>
    <p:sldId id="397" r:id="rId13"/>
    <p:sldId id="398" r:id="rId14"/>
    <p:sldId id="399" r:id="rId15"/>
    <p:sldId id="400" r:id="rId16"/>
    <p:sldId id="370" r:id="rId17"/>
    <p:sldId id="377" r:id="rId18"/>
    <p:sldId id="378" r:id="rId19"/>
    <p:sldId id="379" r:id="rId20"/>
    <p:sldId id="380" r:id="rId21"/>
    <p:sldId id="381" r:id="rId22"/>
    <p:sldId id="382" r:id="rId23"/>
    <p:sldId id="383" r:id="rId24"/>
    <p:sldId id="384" r:id="rId25"/>
    <p:sldId id="401" r:id="rId26"/>
    <p:sldId id="402" r:id="rId27"/>
    <p:sldId id="403" r:id="rId28"/>
    <p:sldId id="404" r:id="rId29"/>
    <p:sldId id="405" r:id="rId30"/>
    <p:sldId id="385" r:id="rId31"/>
    <p:sldId id="386" r:id="rId32"/>
    <p:sldId id="387" r:id="rId33"/>
    <p:sldId id="388" r:id="rId34"/>
    <p:sldId id="389" r:id="rId35"/>
    <p:sldId id="390" r:id="rId36"/>
    <p:sldId id="406" r:id="rId37"/>
    <p:sldId id="407" r:id="rId38"/>
    <p:sldId id="408" r:id="rId39"/>
    <p:sldId id="332" r:id="rId40"/>
  </p:sldIdLst>
  <p:sldSz cx="9144000" cy="6858000" type="screen4x3"/>
  <p:notesSz cx="6858000" cy="9144000"/>
  <p:defaultTextStyle>
    <a:defPPr>
      <a:defRPr lang="en-US"/>
    </a:defPPr>
    <a:lvl1pPr algn="l" rtl="0" eaLnBrk="0" fontAlgn="base" hangingPunct="0">
      <a:spcBef>
        <a:spcPct val="0"/>
      </a:spcBef>
      <a:spcAft>
        <a:spcPct val="0"/>
      </a:spcAft>
      <a:defRPr kern="1200">
        <a:solidFill>
          <a:schemeClr val="tx1"/>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A0000"/>
    <a:srgbClr val="CC3300"/>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3221" autoAdjust="0"/>
    <p:restoredTop sz="80103" autoAdjust="0"/>
  </p:normalViewPr>
  <p:slideViewPr>
    <p:cSldViewPr snapToGrid="0">
      <p:cViewPr varScale="1">
        <p:scale>
          <a:sx n="90" d="100"/>
          <a:sy n="90" d="100"/>
        </p:scale>
        <p:origin x="-2244" y="-102"/>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13.wmf"/><Relationship Id="rId2" Type="http://schemas.openxmlformats.org/officeDocument/2006/relationships/image" Target="../media/image12.wmf"/><Relationship Id="rId1" Type="http://schemas.openxmlformats.org/officeDocument/2006/relationships/image" Target="../media/image11.wmf"/><Relationship Id="rId4" Type="http://schemas.openxmlformats.org/officeDocument/2006/relationships/image" Target="../media/image14.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17.wmf"/><Relationship Id="rId1" Type="http://schemas.openxmlformats.org/officeDocument/2006/relationships/image" Target="../media/image16.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41.wmf"/><Relationship Id="rId2" Type="http://schemas.openxmlformats.org/officeDocument/2006/relationships/image" Target="../media/image40.wmf"/><Relationship Id="rId1" Type="http://schemas.openxmlformats.org/officeDocument/2006/relationships/image" Target="../media/image39.wmf"/><Relationship Id="rId4" Type="http://schemas.openxmlformats.org/officeDocument/2006/relationships/image" Target="../media/image42.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45.wmf"/><Relationship Id="rId2" Type="http://schemas.openxmlformats.org/officeDocument/2006/relationships/image" Target="../media/image44.wmf"/><Relationship Id="rId1" Type="http://schemas.openxmlformats.org/officeDocument/2006/relationships/image" Target="../media/image43.wmf"/><Relationship Id="rId5" Type="http://schemas.openxmlformats.org/officeDocument/2006/relationships/image" Target="../media/image47.wmf"/><Relationship Id="rId4" Type="http://schemas.openxmlformats.org/officeDocument/2006/relationships/image" Target="../media/image46.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lvl1pPr>
          </a:lstStyle>
          <a:p>
            <a:endParaRPr lang="en-US"/>
          </a:p>
        </p:txBody>
      </p:sp>
      <p:sp>
        <p:nvSpPr>
          <p:cNvPr id="6147"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vl1pPr>
          </a:lstStyle>
          <a:p>
            <a:endParaRPr lang="en-US"/>
          </a:p>
        </p:txBody>
      </p:sp>
      <p:sp>
        <p:nvSpPr>
          <p:cNvPr id="6148"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p:spPr>
      </p:sp>
      <p:sp>
        <p:nvSpPr>
          <p:cNvPr id="6149"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6150"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vl1pPr>
          </a:lstStyle>
          <a:p>
            <a:endParaRPr lang="en-US"/>
          </a:p>
        </p:txBody>
      </p:sp>
      <p:sp>
        <p:nvSpPr>
          <p:cNvPr id="6151"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vl1pPr>
          </a:lstStyle>
          <a:p>
            <a:fld id="{515108C7-C96C-4F48-AAE7-003678BE1242}" type="slidenum">
              <a:rPr lang="en-US"/>
              <a:pPr/>
              <a:t>‹#›</a:t>
            </a:fld>
            <a:endParaRPr lang="en-US"/>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9082DF70-5692-4ECE-99BC-5FFEF52FC01E}" type="slidenum">
              <a:rPr lang="en-US" smtClean="0">
                <a:solidFill>
                  <a:prstClr val="black"/>
                </a:solidFill>
              </a:rPr>
              <a:pPr/>
              <a:t>1</a:t>
            </a:fld>
            <a:endParaRPr lang="en-US">
              <a:solidFill>
                <a:prstClr val="black"/>
              </a:solidFil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E6EF8079-B432-4C26-8729-81BB81E26E85}" type="slidenum">
              <a:rPr lang="en-US"/>
              <a:pPr/>
              <a:t>10</a:t>
            </a:fld>
            <a:endParaRPr lang="en-US"/>
          </a:p>
        </p:txBody>
      </p:sp>
      <p:sp>
        <p:nvSpPr>
          <p:cNvPr id="104450" name="Rectangle 7"/>
          <p:cNvSpPr txBox="1">
            <a:spLocks noGrp="1" noChangeArrowheads="1"/>
          </p:cNvSpPr>
          <p:nvPr/>
        </p:nvSpPr>
        <p:spPr bwMode="auto">
          <a:xfrm>
            <a:off x="3884613" y="8685213"/>
            <a:ext cx="2971800" cy="457200"/>
          </a:xfrm>
          <a:prstGeom prst="rect">
            <a:avLst/>
          </a:prstGeom>
          <a:noFill/>
          <a:ln>
            <a:miter lim="800000"/>
            <a:headEnd/>
            <a:tailEnd/>
          </a:ln>
        </p:spPr>
        <p:txBody>
          <a:bodyPr lIns="91417" tIns="45708" rIns="91417" bIns="45708" anchor="b"/>
          <a:lstStyle/>
          <a:p>
            <a:pPr algn="r" eaLnBrk="1" hangingPunct="1">
              <a:defRPr/>
            </a:pPr>
            <a:fld id="{E033FE00-2D46-482F-B192-FAD000B18546}" type="slidenum">
              <a:rPr lang="en-US" sz="1200"/>
              <a:pPr algn="r" eaLnBrk="1" hangingPunct="1">
                <a:defRPr/>
              </a:pPr>
              <a:t>10</a:t>
            </a:fld>
            <a:endParaRPr lang="en-US" sz="1200"/>
          </a:p>
        </p:txBody>
      </p:sp>
      <p:sp>
        <p:nvSpPr>
          <p:cNvPr id="44035" name="Rectangle 2"/>
          <p:cNvSpPr>
            <a:spLocks noGrp="1" noRot="1" noChangeAspect="1" noChangeArrowheads="1" noTextEdit="1"/>
          </p:cNvSpPr>
          <p:nvPr>
            <p:ph type="sldImg"/>
          </p:nvPr>
        </p:nvSpPr>
        <p:spPr>
          <a:xfrm>
            <a:off x="1144588" y="685800"/>
            <a:ext cx="4572000" cy="3429000"/>
          </a:xfrm>
          <a:ln/>
        </p:spPr>
      </p:sp>
      <p:sp>
        <p:nvSpPr>
          <p:cNvPr id="44036" name="Rectangle 3"/>
          <p:cNvSpPr>
            <a:spLocks noGrp="1" noChangeArrowheads="1"/>
          </p:cNvSpPr>
          <p:nvPr>
            <p:ph type="body" idx="1"/>
          </p:nvPr>
        </p:nvSpPr>
        <p:spPr>
          <a:xfrm>
            <a:off x="915988" y="4343400"/>
            <a:ext cx="5026025" cy="4114800"/>
          </a:xfrm>
          <a:noFill/>
        </p:spPr>
        <p:txBody>
          <a:bodyPr lIns="91417" tIns="45708" rIns="91417" bIns="45708"/>
          <a:lstStyle/>
          <a:p>
            <a:pPr marL="228600" indent="-228600"/>
            <a:endParaRPr 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E6EF8079-B432-4C26-8729-81BB81E26E85}" type="slidenum">
              <a:rPr lang="en-US"/>
              <a:pPr/>
              <a:t>11</a:t>
            </a:fld>
            <a:endParaRPr lang="en-US"/>
          </a:p>
        </p:txBody>
      </p:sp>
      <p:sp>
        <p:nvSpPr>
          <p:cNvPr id="104450" name="Rectangle 7"/>
          <p:cNvSpPr txBox="1">
            <a:spLocks noGrp="1" noChangeArrowheads="1"/>
          </p:cNvSpPr>
          <p:nvPr/>
        </p:nvSpPr>
        <p:spPr bwMode="auto">
          <a:xfrm>
            <a:off x="3884613" y="8685213"/>
            <a:ext cx="2971800" cy="457200"/>
          </a:xfrm>
          <a:prstGeom prst="rect">
            <a:avLst/>
          </a:prstGeom>
          <a:noFill/>
          <a:ln>
            <a:miter lim="800000"/>
            <a:headEnd/>
            <a:tailEnd/>
          </a:ln>
        </p:spPr>
        <p:txBody>
          <a:bodyPr lIns="91417" tIns="45708" rIns="91417" bIns="45708" anchor="b"/>
          <a:lstStyle/>
          <a:p>
            <a:pPr algn="r" eaLnBrk="1" hangingPunct="1">
              <a:defRPr/>
            </a:pPr>
            <a:fld id="{E033FE00-2D46-482F-B192-FAD000B18546}" type="slidenum">
              <a:rPr lang="en-US" sz="1200"/>
              <a:pPr algn="r" eaLnBrk="1" hangingPunct="1">
                <a:defRPr/>
              </a:pPr>
              <a:t>11</a:t>
            </a:fld>
            <a:endParaRPr lang="en-US" sz="1200"/>
          </a:p>
        </p:txBody>
      </p:sp>
      <p:sp>
        <p:nvSpPr>
          <p:cNvPr id="44035" name="Rectangle 2"/>
          <p:cNvSpPr>
            <a:spLocks noGrp="1" noRot="1" noChangeAspect="1" noChangeArrowheads="1" noTextEdit="1"/>
          </p:cNvSpPr>
          <p:nvPr>
            <p:ph type="sldImg"/>
          </p:nvPr>
        </p:nvSpPr>
        <p:spPr>
          <a:xfrm>
            <a:off x="1144588" y="685800"/>
            <a:ext cx="4572000" cy="3429000"/>
          </a:xfrm>
          <a:ln/>
        </p:spPr>
      </p:sp>
      <p:sp>
        <p:nvSpPr>
          <p:cNvPr id="44036" name="Rectangle 3"/>
          <p:cNvSpPr>
            <a:spLocks noGrp="1" noChangeArrowheads="1"/>
          </p:cNvSpPr>
          <p:nvPr>
            <p:ph type="body" idx="1"/>
          </p:nvPr>
        </p:nvSpPr>
        <p:spPr>
          <a:xfrm>
            <a:off x="915988" y="4343400"/>
            <a:ext cx="5026025" cy="4114800"/>
          </a:xfrm>
          <a:noFill/>
        </p:spPr>
        <p:txBody>
          <a:bodyPr lIns="91417" tIns="45708" rIns="91417" bIns="45708"/>
          <a:lstStyle/>
          <a:p>
            <a:r>
              <a:rPr lang="en-US" sz="1200" kern="1200" dirty="0" smtClean="0">
                <a:solidFill>
                  <a:schemeClr val="tx1"/>
                </a:solidFill>
                <a:latin typeface="Arial" charset="0"/>
                <a:ea typeface="+mn-ea"/>
                <a:cs typeface="+mn-cs"/>
              </a:rPr>
              <a:t>Fig. 1. The relationships between different information values and the expected probability of selected models. Each circle represents a model and there are 15 circles in each subfigure. On the left side the subfigures show the performances under no time pressure, while on the right side the subfigures show the performances under time pressure of 750 </a:t>
            </a:r>
            <a:r>
              <a:rPr lang="en-US" sz="1200" kern="1200" dirty="0" err="1" smtClean="0">
                <a:solidFill>
                  <a:schemeClr val="tx1"/>
                </a:solidFill>
                <a:latin typeface="Arial" charset="0"/>
                <a:ea typeface="+mn-ea"/>
                <a:cs typeface="+mn-cs"/>
              </a:rPr>
              <a:t>ms.</a:t>
            </a:r>
            <a:r>
              <a:rPr lang="en-US" sz="1200" kern="1200" dirty="0" smtClean="0">
                <a:solidFill>
                  <a:schemeClr val="tx1"/>
                </a:solidFill>
                <a:latin typeface="Arial" charset="0"/>
                <a:ea typeface="+mn-ea"/>
                <a:cs typeface="+mn-cs"/>
              </a:rPr>
              <a:t>  The subfigures on the first, the second and the third rows show the performances of information values of impact, information gain and log diagnostic, respectively. </a:t>
            </a:r>
          </a:p>
          <a:p>
            <a:endParaRPr lang="en-US" sz="1200" kern="1200" dirty="0" smtClean="0">
              <a:solidFill>
                <a:schemeClr val="tx1"/>
              </a:solidFill>
              <a:latin typeface="Arial" charset="0"/>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latin typeface="Arial" charset="0"/>
                <a:ea typeface="+mn-ea"/>
                <a:cs typeface="+mn-cs"/>
              </a:rPr>
              <a:t>Fig. 2. The relationships between different information values and the expected probability of selected models. Each circle represents a model and there are 15 circles in each subfigure. On the left side the subfigures show the performances under no time pressure, while on the right side the subfigures show the performances under time pressure of 500 </a:t>
            </a:r>
            <a:r>
              <a:rPr lang="en-US" sz="1200" kern="1200" dirty="0" err="1" smtClean="0">
                <a:solidFill>
                  <a:schemeClr val="tx1"/>
                </a:solidFill>
                <a:latin typeface="Arial" charset="0"/>
                <a:ea typeface="+mn-ea"/>
                <a:cs typeface="+mn-cs"/>
              </a:rPr>
              <a:t>ms.</a:t>
            </a:r>
            <a:r>
              <a:rPr lang="en-US" sz="1200" kern="1200" dirty="0" smtClean="0">
                <a:solidFill>
                  <a:schemeClr val="tx1"/>
                </a:solidFill>
                <a:latin typeface="Arial" charset="0"/>
                <a:ea typeface="+mn-ea"/>
                <a:cs typeface="+mn-cs"/>
              </a:rPr>
              <a:t>  The subfigures on the first, the second and the third rows show the performances of information values of impact, information gain and log diagnostic, respectively. </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200" kern="1200" dirty="0" smtClean="0">
              <a:solidFill>
                <a:schemeClr val="tx1"/>
              </a:solidFill>
              <a:latin typeface="Arial" charset="0"/>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latin typeface="Arial" charset="0"/>
                <a:ea typeface="+mn-ea"/>
                <a:cs typeface="+mn-cs"/>
              </a:rPr>
              <a:t>It can be observed from Fig. 2 that the expected probabilities of selected models increase monotonically with the increasing of different information values. It means that human is able to figure out the information values of different models and select the model with the higher information values at higher probabilities. However, in Fig. 3 this trend is not very obvious. The reason is that under high time pressure information value is not most important fact to select model by human. The complexity of models is considered under high time pressure. Therefore, some model with high information value, e.g. the model with all cues, is selected with a low probability. </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200" kern="1200" dirty="0" smtClean="0">
              <a:solidFill>
                <a:schemeClr val="tx1"/>
              </a:solidFill>
              <a:latin typeface="Arial" charset="0"/>
              <a:ea typeface="+mn-ea"/>
              <a:cs typeface="+mn-cs"/>
            </a:endParaRPr>
          </a:p>
          <a:p>
            <a:endParaRPr lang="en-US" sz="1200" kern="1200" smtClean="0">
              <a:solidFill>
                <a:schemeClr val="tx1"/>
              </a:solidFill>
              <a:latin typeface="Arial" charset="0"/>
              <a:ea typeface="+mn-ea"/>
              <a:cs typeface="+mn-cs"/>
            </a:endParaRPr>
          </a:p>
          <a:p>
            <a:pPr marL="228600" indent="-228600"/>
            <a:endParaRPr 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E6EF8079-B432-4C26-8729-81BB81E26E85}" type="slidenum">
              <a:rPr lang="en-US"/>
              <a:pPr/>
              <a:t>12</a:t>
            </a:fld>
            <a:endParaRPr lang="en-US"/>
          </a:p>
        </p:txBody>
      </p:sp>
      <p:sp>
        <p:nvSpPr>
          <p:cNvPr id="104450" name="Rectangle 7"/>
          <p:cNvSpPr txBox="1">
            <a:spLocks noGrp="1" noChangeArrowheads="1"/>
          </p:cNvSpPr>
          <p:nvPr/>
        </p:nvSpPr>
        <p:spPr bwMode="auto">
          <a:xfrm>
            <a:off x="3884613" y="8685213"/>
            <a:ext cx="2971800" cy="457200"/>
          </a:xfrm>
          <a:prstGeom prst="rect">
            <a:avLst/>
          </a:prstGeom>
          <a:noFill/>
          <a:ln>
            <a:miter lim="800000"/>
            <a:headEnd/>
            <a:tailEnd/>
          </a:ln>
        </p:spPr>
        <p:txBody>
          <a:bodyPr lIns="91417" tIns="45708" rIns="91417" bIns="45708" anchor="b"/>
          <a:lstStyle/>
          <a:p>
            <a:pPr algn="r" eaLnBrk="1" hangingPunct="1">
              <a:defRPr/>
            </a:pPr>
            <a:fld id="{E033FE00-2D46-482F-B192-FAD000B18546}" type="slidenum">
              <a:rPr lang="en-US" sz="1200"/>
              <a:pPr algn="r" eaLnBrk="1" hangingPunct="1">
                <a:defRPr/>
              </a:pPr>
              <a:t>12</a:t>
            </a:fld>
            <a:endParaRPr lang="en-US" sz="1200"/>
          </a:p>
        </p:txBody>
      </p:sp>
      <p:sp>
        <p:nvSpPr>
          <p:cNvPr id="44035" name="Rectangle 2"/>
          <p:cNvSpPr>
            <a:spLocks noGrp="1" noRot="1" noChangeAspect="1" noChangeArrowheads="1" noTextEdit="1"/>
          </p:cNvSpPr>
          <p:nvPr>
            <p:ph type="sldImg"/>
          </p:nvPr>
        </p:nvSpPr>
        <p:spPr>
          <a:xfrm>
            <a:off x="1144588" y="685800"/>
            <a:ext cx="4572000" cy="3429000"/>
          </a:xfrm>
          <a:ln/>
        </p:spPr>
      </p:sp>
      <p:sp>
        <p:nvSpPr>
          <p:cNvPr id="44036" name="Rectangle 3"/>
          <p:cNvSpPr>
            <a:spLocks noGrp="1" noChangeArrowheads="1"/>
          </p:cNvSpPr>
          <p:nvPr>
            <p:ph type="body" idx="1"/>
          </p:nvPr>
        </p:nvSpPr>
        <p:spPr>
          <a:xfrm>
            <a:off x="915988" y="4343400"/>
            <a:ext cx="5026025" cy="4114800"/>
          </a:xfrm>
          <a:noFill/>
        </p:spPr>
        <p:txBody>
          <a:bodyPr lIns="91417" tIns="45708" rIns="91417" bIns="45708"/>
          <a:lstStyle/>
          <a:p>
            <a:r>
              <a:rPr lang="en-US" sz="1200" kern="1200" dirty="0" smtClean="0">
                <a:solidFill>
                  <a:schemeClr val="tx1"/>
                </a:solidFill>
                <a:latin typeface="Arial" charset="0"/>
                <a:ea typeface="+mn-ea"/>
                <a:cs typeface="+mn-cs"/>
              </a:rPr>
              <a:t>Fig. 1. The relationships between different information values and the expected probability of selected models. Each circle represents a model and there are 15 circles in each subfigure. On the left side the subfigures show the performances under no time pressure, while on the right side the subfigures show the performances under time pressure of 750 </a:t>
            </a:r>
            <a:r>
              <a:rPr lang="en-US" sz="1200" kern="1200" dirty="0" err="1" smtClean="0">
                <a:solidFill>
                  <a:schemeClr val="tx1"/>
                </a:solidFill>
                <a:latin typeface="Arial" charset="0"/>
                <a:ea typeface="+mn-ea"/>
                <a:cs typeface="+mn-cs"/>
              </a:rPr>
              <a:t>ms.</a:t>
            </a:r>
            <a:r>
              <a:rPr lang="en-US" sz="1200" kern="1200" dirty="0" smtClean="0">
                <a:solidFill>
                  <a:schemeClr val="tx1"/>
                </a:solidFill>
                <a:latin typeface="Arial" charset="0"/>
                <a:ea typeface="+mn-ea"/>
                <a:cs typeface="+mn-cs"/>
              </a:rPr>
              <a:t>  The subfigures on the first, the second and the third rows show the performances of information values of impact, information gain and log diagnostic, respectively. </a:t>
            </a:r>
          </a:p>
          <a:p>
            <a:endParaRPr lang="en-US" sz="1200" kern="1200" dirty="0" smtClean="0">
              <a:solidFill>
                <a:schemeClr val="tx1"/>
              </a:solidFill>
              <a:latin typeface="Arial" charset="0"/>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latin typeface="Arial" charset="0"/>
                <a:ea typeface="+mn-ea"/>
                <a:cs typeface="+mn-cs"/>
              </a:rPr>
              <a:t>Fig. 2. The relationships between different information values and the expected probability of selected models. Each circle represents a model and there are 15 circles in each subfigure. On the left side the subfigures show the performances under no time pressure, while on the right side the subfigures show the performances under time pressure of 500 </a:t>
            </a:r>
            <a:r>
              <a:rPr lang="en-US" sz="1200" kern="1200" dirty="0" err="1" smtClean="0">
                <a:solidFill>
                  <a:schemeClr val="tx1"/>
                </a:solidFill>
                <a:latin typeface="Arial" charset="0"/>
                <a:ea typeface="+mn-ea"/>
                <a:cs typeface="+mn-cs"/>
              </a:rPr>
              <a:t>ms.</a:t>
            </a:r>
            <a:r>
              <a:rPr lang="en-US" sz="1200" kern="1200" dirty="0" smtClean="0">
                <a:solidFill>
                  <a:schemeClr val="tx1"/>
                </a:solidFill>
                <a:latin typeface="Arial" charset="0"/>
                <a:ea typeface="+mn-ea"/>
                <a:cs typeface="+mn-cs"/>
              </a:rPr>
              <a:t>  The subfigures on the first, the second and the third rows show the performances of information values of impact, information gain and log diagnostic, respectively. </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200" kern="1200" dirty="0" smtClean="0">
              <a:solidFill>
                <a:schemeClr val="tx1"/>
              </a:solidFill>
              <a:latin typeface="Arial" charset="0"/>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latin typeface="Arial" charset="0"/>
                <a:ea typeface="+mn-ea"/>
                <a:cs typeface="+mn-cs"/>
              </a:rPr>
              <a:t>It can be observed from Fig. 2 that the expected probabilities of selected models increase monotonically with the increasing of different information values. It means that human is able to figure out the information values of different models and select the model with the higher information values at higher probabilities. However, in Fig. 3 this trend is not very obvious. The reason is that under high time pressure information value is not most important fact to select model by human. The complexity of models is considered under high time pressure. Therefore, some model with high information value, e.g. the model with all cues, is selected with a low probability. </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200" kern="1200" dirty="0" smtClean="0">
              <a:solidFill>
                <a:schemeClr val="tx1"/>
              </a:solidFill>
              <a:latin typeface="Arial" charset="0"/>
              <a:ea typeface="+mn-ea"/>
              <a:cs typeface="+mn-cs"/>
            </a:endParaRPr>
          </a:p>
          <a:p>
            <a:endParaRPr lang="en-US" sz="1200" kern="1200" smtClean="0">
              <a:solidFill>
                <a:schemeClr val="tx1"/>
              </a:solidFill>
              <a:latin typeface="Arial" charset="0"/>
              <a:ea typeface="+mn-ea"/>
              <a:cs typeface="+mn-cs"/>
            </a:endParaRPr>
          </a:p>
          <a:p>
            <a:pPr marL="228600" indent="-228600"/>
            <a:endParaRPr 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E6EF8079-B432-4C26-8729-81BB81E26E85}" type="slidenum">
              <a:rPr lang="en-US"/>
              <a:pPr/>
              <a:t>13</a:t>
            </a:fld>
            <a:endParaRPr lang="en-US"/>
          </a:p>
        </p:txBody>
      </p:sp>
      <p:sp>
        <p:nvSpPr>
          <p:cNvPr id="104450" name="Rectangle 7"/>
          <p:cNvSpPr txBox="1">
            <a:spLocks noGrp="1" noChangeArrowheads="1"/>
          </p:cNvSpPr>
          <p:nvPr/>
        </p:nvSpPr>
        <p:spPr bwMode="auto">
          <a:xfrm>
            <a:off x="3884613" y="8685213"/>
            <a:ext cx="2971800" cy="457200"/>
          </a:xfrm>
          <a:prstGeom prst="rect">
            <a:avLst/>
          </a:prstGeom>
          <a:noFill/>
          <a:ln>
            <a:miter lim="800000"/>
            <a:headEnd/>
            <a:tailEnd/>
          </a:ln>
        </p:spPr>
        <p:txBody>
          <a:bodyPr lIns="91417" tIns="45708" rIns="91417" bIns="45708" anchor="b"/>
          <a:lstStyle/>
          <a:p>
            <a:pPr algn="r" eaLnBrk="1" hangingPunct="1">
              <a:defRPr/>
            </a:pPr>
            <a:fld id="{E033FE00-2D46-482F-B192-FAD000B18546}" type="slidenum">
              <a:rPr lang="en-US" sz="1200"/>
              <a:pPr algn="r" eaLnBrk="1" hangingPunct="1">
                <a:defRPr/>
              </a:pPr>
              <a:t>13</a:t>
            </a:fld>
            <a:endParaRPr lang="en-US" sz="1200"/>
          </a:p>
        </p:txBody>
      </p:sp>
      <p:sp>
        <p:nvSpPr>
          <p:cNvPr id="44035" name="Rectangle 2"/>
          <p:cNvSpPr>
            <a:spLocks noGrp="1" noRot="1" noChangeAspect="1" noChangeArrowheads="1" noTextEdit="1"/>
          </p:cNvSpPr>
          <p:nvPr>
            <p:ph type="sldImg"/>
          </p:nvPr>
        </p:nvSpPr>
        <p:spPr>
          <a:xfrm>
            <a:off x="1144588" y="685800"/>
            <a:ext cx="4572000" cy="3429000"/>
          </a:xfrm>
          <a:ln/>
        </p:spPr>
      </p:sp>
      <p:sp>
        <p:nvSpPr>
          <p:cNvPr id="44036" name="Rectangle 3"/>
          <p:cNvSpPr>
            <a:spLocks noGrp="1" noChangeArrowheads="1"/>
          </p:cNvSpPr>
          <p:nvPr>
            <p:ph type="body" idx="1"/>
          </p:nvPr>
        </p:nvSpPr>
        <p:spPr>
          <a:xfrm>
            <a:off x="915988" y="4343400"/>
            <a:ext cx="5026025" cy="4114800"/>
          </a:xfrm>
          <a:noFill/>
        </p:spPr>
        <p:txBody>
          <a:bodyPr lIns="91417" tIns="45708" rIns="91417" bIns="45708"/>
          <a:lstStyle/>
          <a:p>
            <a:r>
              <a:rPr lang="en-US" sz="1200" kern="1200" dirty="0" smtClean="0">
                <a:solidFill>
                  <a:schemeClr val="tx1"/>
                </a:solidFill>
                <a:latin typeface="Arial" charset="0"/>
                <a:ea typeface="+mn-ea"/>
                <a:cs typeface="+mn-cs"/>
              </a:rPr>
              <a:t>Fig. 1. The relationships between different information values and the expected probability of selected models. Each circle represents a model and there are 15 circles in each subfigure. On the left side the subfigures show the performances under no time pressure, while on the right side the subfigures show the performances under time pressure of 750 </a:t>
            </a:r>
            <a:r>
              <a:rPr lang="en-US" sz="1200" kern="1200" dirty="0" err="1" smtClean="0">
                <a:solidFill>
                  <a:schemeClr val="tx1"/>
                </a:solidFill>
                <a:latin typeface="Arial" charset="0"/>
                <a:ea typeface="+mn-ea"/>
                <a:cs typeface="+mn-cs"/>
              </a:rPr>
              <a:t>ms.</a:t>
            </a:r>
            <a:r>
              <a:rPr lang="en-US" sz="1200" kern="1200" dirty="0" smtClean="0">
                <a:solidFill>
                  <a:schemeClr val="tx1"/>
                </a:solidFill>
                <a:latin typeface="Arial" charset="0"/>
                <a:ea typeface="+mn-ea"/>
                <a:cs typeface="+mn-cs"/>
              </a:rPr>
              <a:t>  The subfigures on the first, the second and the third rows show the performances of information values of impact, information gain and log diagnostic, respectively. </a:t>
            </a:r>
          </a:p>
          <a:p>
            <a:endParaRPr lang="en-US" sz="1200" kern="1200" dirty="0" smtClean="0">
              <a:solidFill>
                <a:schemeClr val="tx1"/>
              </a:solidFill>
              <a:latin typeface="Arial" charset="0"/>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latin typeface="Arial" charset="0"/>
                <a:ea typeface="+mn-ea"/>
                <a:cs typeface="+mn-cs"/>
              </a:rPr>
              <a:t>Fig. 2. The relationships between different information values and the expected probability of selected models. Each circle represents a model and there are 15 circles in each subfigure. On the left side the subfigures show the performances under no time pressure, while on the right side the subfigures show the performances under time pressure of 500 </a:t>
            </a:r>
            <a:r>
              <a:rPr lang="en-US" sz="1200" kern="1200" dirty="0" err="1" smtClean="0">
                <a:solidFill>
                  <a:schemeClr val="tx1"/>
                </a:solidFill>
                <a:latin typeface="Arial" charset="0"/>
                <a:ea typeface="+mn-ea"/>
                <a:cs typeface="+mn-cs"/>
              </a:rPr>
              <a:t>ms.</a:t>
            </a:r>
            <a:r>
              <a:rPr lang="en-US" sz="1200" kern="1200" dirty="0" smtClean="0">
                <a:solidFill>
                  <a:schemeClr val="tx1"/>
                </a:solidFill>
                <a:latin typeface="Arial" charset="0"/>
                <a:ea typeface="+mn-ea"/>
                <a:cs typeface="+mn-cs"/>
              </a:rPr>
              <a:t>  The subfigures on the first, the second and the third rows show the performances of information values of impact, information gain and log diagnostic, respectively. </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200" kern="1200" dirty="0" smtClean="0">
              <a:solidFill>
                <a:schemeClr val="tx1"/>
              </a:solidFill>
              <a:latin typeface="Arial" charset="0"/>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latin typeface="Arial" charset="0"/>
                <a:ea typeface="+mn-ea"/>
                <a:cs typeface="+mn-cs"/>
              </a:rPr>
              <a:t>It can be observed from Fig. 2 that the expected probabilities of selected models increase monotonically with the increasing of different information values. It means that human is able to figure out the information values of different models and select the model with the higher information values at higher probabilities. However, in Fig. 3 this trend is not very obvious. The reason is that under high time pressure information value is not most important fact to select model by human. The complexity of models is considered under high time pressure. Therefore, some model with high information value, e.g. the model with all cues, is selected with a low probability. </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200" kern="1200" dirty="0" smtClean="0">
              <a:solidFill>
                <a:schemeClr val="tx1"/>
              </a:solidFill>
              <a:latin typeface="Arial" charset="0"/>
              <a:ea typeface="+mn-ea"/>
              <a:cs typeface="+mn-cs"/>
            </a:endParaRPr>
          </a:p>
          <a:p>
            <a:endParaRPr lang="en-US" sz="1200" kern="1200" smtClean="0">
              <a:solidFill>
                <a:schemeClr val="tx1"/>
              </a:solidFill>
              <a:latin typeface="Arial" charset="0"/>
              <a:ea typeface="+mn-ea"/>
              <a:cs typeface="+mn-cs"/>
            </a:endParaRPr>
          </a:p>
          <a:p>
            <a:pPr marL="228600" indent="-228600"/>
            <a:endParaRPr 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E6EF8079-B432-4C26-8729-81BB81E26E85}" type="slidenum">
              <a:rPr lang="en-US"/>
              <a:pPr/>
              <a:t>14</a:t>
            </a:fld>
            <a:endParaRPr lang="en-US"/>
          </a:p>
        </p:txBody>
      </p:sp>
      <p:sp>
        <p:nvSpPr>
          <p:cNvPr id="104450" name="Rectangle 7"/>
          <p:cNvSpPr txBox="1">
            <a:spLocks noGrp="1" noChangeArrowheads="1"/>
          </p:cNvSpPr>
          <p:nvPr/>
        </p:nvSpPr>
        <p:spPr bwMode="auto">
          <a:xfrm>
            <a:off x="3884613" y="8685213"/>
            <a:ext cx="2971800" cy="457200"/>
          </a:xfrm>
          <a:prstGeom prst="rect">
            <a:avLst/>
          </a:prstGeom>
          <a:noFill/>
          <a:ln>
            <a:miter lim="800000"/>
            <a:headEnd/>
            <a:tailEnd/>
          </a:ln>
        </p:spPr>
        <p:txBody>
          <a:bodyPr lIns="91417" tIns="45708" rIns="91417" bIns="45708" anchor="b"/>
          <a:lstStyle/>
          <a:p>
            <a:pPr algn="r" eaLnBrk="1" hangingPunct="1">
              <a:defRPr/>
            </a:pPr>
            <a:fld id="{E033FE00-2D46-482F-B192-FAD000B18546}" type="slidenum">
              <a:rPr lang="en-US" sz="1200"/>
              <a:pPr algn="r" eaLnBrk="1" hangingPunct="1">
                <a:defRPr/>
              </a:pPr>
              <a:t>14</a:t>
            </a:fld>
            <a:endParaRPr lang="en-US" sz="1200"/>
          </a:p>
        </p:txBody>
      </p:sp>
      <p:sp>
        <p:nvSpPr>
          <p:cNvPr id="44035" name="Rectangle 2"/>
          <p:cNvSpPr>
            <a:spLocks noGrp="1" noRot="1" noChangeAspect="1" noChangeArrowheads="1" noTextEdit="1"/>
          </p:cNvSpPr>
          <p:nvPr>
            <p:ph type="sldImg"/>
          </p:nvPr>
        </p:nvSpPr>
        <p:spPr>
          <a:xfrm>
            <a:off x="1144588" y="685800"/>
            <a:ext cx="4572000" cy="3429000"/>
          </a:xfrm>
          <a:ln/>
        </p:spPr>
      </p:sp>
      <p:sp>
        <p:nvSpPr>
          <p:cNvPr id="44036" name="Rectangle 3"/>
          <p:cNvSpPr>
            <a:spLocks noGrp="1" noChangeArrowheads="1"/>
          </p:cNvSpPr>
          <p:nvPr>
            <p:ph type="body" idx="1"/>
          </p:nvPr>
        </p:nvSpPr>
        <p:spPr>
          <a:xfrm>
            <a:off x="915988" y="4343400"/>
            <a:ext cx="5026025" cy="4114800"/>
          </a:xfrm>
          <a:noFill/>
        </p:spPr>
        <p:txBody>
          <a:bodyPr lIns="91417" tIns="45708" rIns="91417" bIns="45708"/>
          <a:lstStyle/>
          <a:p>
            <a:r>
              <a:rPr lang="en-US" sz="1200" kern="1200" dirty="0" smtClean="0">
                <a:solidFill>
                  <a:schemeClr val="tx1"/>
                </a:solidFill>
                <a:latin typeface="Arial" charset="0"/>
                <a:ea typeface="+mn-ea"/>
                <a:cs typeface="+mn-cs"/>
              </a:rPr>
              <a:t>Fig. 1. The relationships between different information values and the expected probability of selected models. Each circle represents a model and there are 15 circles in each subfigure. On the left side the subfigures show the performances under no time pressure, while on the right side the subfigures show the performances under time pressure of 750 </a:t>
            </a:r>
            <a:r>
              <a:rPr lang="en-US" sz="1200" kern="1200" dirty="0" err="1" smtClean="0">
                <a:solidFill>
                  <a:schemeClr val="tx1"/>
                </a:solidFill>
                <a:latin typeface="Arial" charset="0"/>
                <a:ea typeface="+mn-ea"/>
                <a:cs typeface="+mn-cs"/>
              </a:rPr>
              <a:t>ms.</a:t>
            </a:r>
            <a:r>
              <a:rPr lang="en-US" sz="1200" kern="1200" dirty="0" smtClean="0">
                <a:solidFill>
                  <a:schemeClr val="tx1"/>
                </a:solidFill>
                <a:latin typeface="Arial" charset="0"/>
                <a:ea typeface="+mn-ea"/>
                <a:cs typeface="+mn-cs"/>
              </a:rPr>
              <a:t>  The subfigures on the first, the second and the third rows show the performances of information values of impact, information gain and log diagnostic, respectively. </a:t>
            </a:r>
          </a:p>
          <a:p>
            <a:endParaRPr lang="en-US" sz="1200" kern="1200" dirty="0" smtClean="0">
              <a:solidFill>
                <a:schemeClr val="tx1"/>
              </a:solidFill>
              <a:latin typeface="Arial" charset="0"/>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latin typeface="Arial" charset="0"/>
                <a:ea typeface="+mn-ea"/>
                <a:cs typeface="+mn-cs"/>
              </a:rPr>
              <a:t>Fig. 2. The relationships between different information values and the expected probability of selected models. Each circle represents a model and there are 15 circles in each subfigure. On the left side the subfigures show the performances under no time pressure, while on the right side the subfigures show the performances under time pressure of 500 </a:t>
            </a:r>
            <a:r>
              <a:rPr lang="en-US" sz="1200" kern="1200" dirty="0" err="1" smtClean="0">
                <a:solidFill>
                  <a:schemeClr val="tx1"/>
                </a:solidFill>
                <a:latin typeface="Arial" charset="0"/>
                <a:ea typeface="+mn-ea"/>
                <a:cs typeface="+mn-cs"/>
              </a:rPr>
              <a:t>ms.</a:t>
            </a:r>
            <a:r>
              <a:rPr lang="en-US" sz="1200" kern="1200" dirty="0" smtClean="0">
                <a:solidFill>
                  <a:schemeClr val="tx1"/>
                </a:solidFill>
                <a:latin typeface="Arial" charset="0"/>
                <a:ea typeface="+mn-ea"/>
                <a:cs typeface="+mn-cs"/>
              </a:rPr>
              <a:t>  The subfigures on the first, the second and the third rows show the performances of information values of impact, information gain and log diagnostic, respectively. </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200" kern="1200" dirty="0" smtClean="0">
              <a:solidFill>
                <a:schemeClr val="tx1"/>
              </a:solidFill>
              <a:latin typeface="Arial" charset="0"/>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latin typeface="Arial" charset="0"/>
                <a:ea typeface="+mn-ea"/>
                <a:cs typeface="+mn-cs"/>
              </a:rPr>
              <a:t>It can be observed from Fig. 2 that the expected probabilities of selected models increase monotonically with the increasing of different information values. It means that human is able to figure out the information values of different models and select the model with the higher information values at higher probabilities. However, in Fig. 3 this trend is not very obvious. The reason is that under high time pressure information value is not most important fact to select model by human. The complexity of models is considered under high time pressure. Therefore, some model with high information value, e.g. the model with all cues, is selected with a low probability. </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200" kern="1200" dirty="0" smtClean="0">
              <a:solidFill>
                <a:schemeClr val="tx1"/>
              </a:solidFill>
              <a:latin typeface="Arial" charset="0"/>
              <a:ea typeface="+mn-ea"/>
              <a:cs typeface="+mn-cs"/>
            </a:endParaRPr>
          </a:p>
          <a:p>
            <a:endParaRPr lang="en-US" sz="1200" kern="1200" smtClean="0">
              <a:solidFill>
                <a:schemeClr val="tx1"/>
              </a:solidFill>
              <a:latin typeface="Arial" charset="0"/>
              <a:ea typeface="+mn-ea"/>
              <a:cs typeface="+mn-cs"/>
            </a:endParaRPr>
          </a:p>
          <a:p>
            <a:pPr marL="228600" indent="-228600"/>
            <a:endParaRPr 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E6EF8079-B432-4C26-8729-81BB81E26E85}" type="slidenum">
              <a:rPr lang="en-US"/>
              <a:pPr/>
              <a:t>15</a:t>
            </a:fld>
            <a:endParaRPr lang="en-US"/>
          </a:p>
        </p:txBody>
      </p:sp>
      <p:sp>
        <p:nvSpPr>
          <p:cNvPr id="104450" name="Rectangle 7"/>
          <p:cNvSpPr txBox="1">
            <a:spLocks noGrp="1" noChangeArrowheads="1"/>
          </p:cNvSpPr>
          <p:nvPr/>
        </p:nvSpPr>
        <p:spPr bwMode="auto">
          <a:xfrm>
            <a:off x="3884613" y="8685213"/>
            <a:ext cx="2971800" cy="457200"/>
          </a:xfrm>
          <a:prstGeom prst="rect">
            <a:avLst/>
          </a:prstGeom>
          <a:noFill/>
          <a:ln>
            <a:miter lim="800000"/>
            <a:headEnd/>
            <a:tailEnd/>
          </a:ln>
        </p:spPr>
        <p:txBody>
          <a:bodyPr lIns="91417" tIns="45708" rIns="91417" bIns="45708" anchor="b"/>
          <a:lstStyle/>
          <a:p>
            <a:pPr algn="r" eaLnBrk="1" hangingPunct="1">
              <a:defRPr/>
            </a:pPr>
            <a:fld id="{E033FE00-2D46-482F-B192-FAD000B18546}" type="slidenum">
              <a:rPr lang="en-US" sz="1200"/>
              <a:pPr algn="r" eaLnBrk="1" hangingPunct="1">
                <a:defRPr/>
              </a:pPr>
              <a:t>15</a:t>
            </a:fld>
            <a:endParaRPr lang="en-US" sz="1200"/>
          </a:p>
        </p:txBody>
      </p:sp>
      <p:sp>
        <p:nvSpPr>
          <p:cNvPr id="44035" name="Rectangle 2"/>
          <p:cNvSpPr>
            <a:spLocks noGrp="1" noRot="1" noChangeAspect="1" noChangeArrowheads="1" noTextEdit="1"/>
          </p:cNvSpPr>
          <p:nvPr>
            <p:ph type="sldImg"/>
          </p:nvPr>
        </p:nvSpPr>
        <p:spPr>
          <a:xfrm>
            <a:off x="1144588" y="685800"/>
            <a:ext cx="4572000" cy="3429000"/>
          </a:xfrm>
          <a:ln/>
        </p:spPr>
      </p:sp>
      <p:sp>
        <p:nvSpPr>
          <p:cNvPr id="44036" name="Rectangle 3"/>
          <p:cNvSpPr>
            <a:spLocks noGrp="1" noChangeArrowheads="1"/>
          </p:cNvSpPr>
          <p:nvPr>
            <p:ph type="body" idx="1"/>
          </p:nvPr>
        </p:nvSpPr>
        <p:spPr>
          <a:xfrm>
            <a:off x="915988" y="4343400"/>
            <a:ext cx="5026025" cy="4114800"/>
          </a:xfrm>
          <a:noFill/>
        </p:spPr>
        <p:txBody>
          <a:bodyPr lIns="91417" tIns="45708" rIns="91417" bIns="45708"/>
          <a:lstStyle/>
          <a:p>
            <a:r>
              <a:rPr lang="en-US" sz="1200" kern="1200" dirty="0" smtClean="0">
                <a:solidFill>
                  <a:schemeClr val="tx1"/>
                </a:solidFill>
                <a:latin typeface="Arial" charset="0"/>
                <a:ea typeface="+mn-ea"/>
                <a:cs typeface="+mn-cs"/>
              </a:rPr>
              <a:t>Fig. 1. The relationships between different information values and the expected probability of selected models. Each circle represents a model and there are 15 circles in each subfigure. On the left side the subfigures show the performances under no time pressure, while on the right side the subfigures show the performances under time pressure of 750 </a:t>
            </a:r>
            <a:r>
              <a:rPr lang="en-US" sz="1200" kern="1200" dirty="0" err="1" smtClean="0">
                <a:solidFill>
                  <a:schemeClr val="tx1"/>
                </a:solidFill>
                <a:latin typeface="Arial" charset="0"/>
                <a:ea typeface="+mn-ea"/>
                <a:cs typeface="+mn-cs"/>
              </a:rPr>
              <a:t>ms.</a:t>
            </a:r>
            <a:r>
              <a:rPr lang="en-US" sz="1200" kern="1200" dirty="0" smtClean="0">
                <a:solidFill>
                  <a:schemeClr val="tx1"/>
                </a:solidFill>
                <a:latin typeface="Arial" charset="0"/>
                <a:ea typeface="+mn-ea"/>
                <a:cs typeface="+mn-cs"/>
              </a:rPr>
              <a:t>  The subfigures on the first, the second and the third rows show the performances of information values of impact, information gain and log diagnostic, respectively. </a:t>
            </a:r>
          </a:p>
          <a:p>
            <a:endParaRPr lang="en-US" sz="1200" kern="1200" dirty="0" smtClean="0">
              <a:solidFill>
                <a:schemeClr val="tx1"/>
              </a:solidFill>
              <a:latin typeface="Arial" charset="0"/>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latin typeface="Arial" charset="0"/>
                <a:ea typeface="+mn-ea"/>
                <a:cs typeface="+mn-cs"/>
              </a:rPr>
              <a:t>Fig. 2. The relationships between different information values and the expected probability of selected models. Each circle represents a model and there are 15 circles in each subfigure. On the left side the subfigures show the performances under no time pressure, while on the right side the subfigures show the performances under time pressure of 500 </a:t>
            </a:r>
            <a:r>
              <a:rPr lang="en-US" sz="1200" kern="1200" dirty="0" err="1" smtClean="0">
                <a:solidFill>
                  <a:schemeClr val="tx1"/>
                </a:solidFill>
                <a:latin typeface="Arial" charset="0"/>
                <a:ea typeface="+mn-ea"/>
                <a:cs typeface="+mn-cs"/>
              </a:rPr>
              <a:t>ms.</a:t>
            </a:r>
            <a:r>
              <a:rPr lang="en-US" sz="1200" kern="1200" dirty="0" smtClean="0">
                <a:solidFill>
                  <a:schemeClr val="tx1"/>
                </a:solidFill>
                <a:latin typeface="Arial" charset="0"/>
                <a:ea typeface="+mn-ea"/>
                <a:cs typeface="+mn-cs"/>
              </a:rPr>
              <a:t>  The subfigures on the first, the second and the third rows show the performances of information values of impact, information gain and log diagnostic, respectively. </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200" kern="1200" dirty="0" smtClean="0">
              <a:solidFill>
                <a:schemeClr val="tx1"/>
              </a:solidFill>
              <a:latin typeface="Arial" charset="0"/>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latin typeface="Arial" charset="0"/>
                <a:ea typeface="+mn-ea"/>
                <a:cs typeface="+mn-cs"/>
              </a:rPr>
              <a:t>It can be observed from Fig. 2 that the expected probabilities of selected models increase monotonically with the increasing of different information values. It means that human is able to figure out the information values of different models and select the model with the higher information values at higher probabilities. However, in Fig. 3 this trend is not very obvious. The reason is that under high time pressure information value is not most important fact to select model by human. The complexity of models is considered under high time pressure. Therefore, some model with high information value, e.g. the model with all cues, is selected with a low probability. </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200" kern="1200" dirty="0" smtClean="0">
              <a:solidFill>
                <a:schemeClr val="tx1"/>
              </a:solidFill>
              <a:latin typeface="Arial" charset="0"/>
              <a:ea typeface="+mn-ea"/>
              <a:cs typeface="+mn-cs"/>
            </a:endParaRPr>
          </a:p>
          <a:p>
            <a:endParaRPr lang="en-US" sz="1200" kern="1200" smtClean="0">
              <a:solidFill>
                <a:schemeClr val="tx1"/>
              </a:solidFill>
              <a:latin typeface="Arial" charset="0"/>
              <a:ea typeface="+mn-ea"/>
              <a:cs typeface="+mn-cs"/>
            </a:endParaRPr>
          </a:p>
          <a:p>
            <a:pPr marL="228600" indent="-228600"/>
            <a:endParaRPr 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D07E0E3-FA60-45FF-B0C9-DF1C60A04A75}" type="slidenum">
              <a:rPr lang="en-US"/>
              <a:pPr/>
              <a:t>16</a:t>
            </a:fld>
            <a:endParaRPr lang="en-US"/>
          </a:p>
        </p:txBody>
      </p:sp>
      <p:sp>
        <p:nvSpPr>
          <p:cNvPr id="576514" name="Rectangle 2"/>
          <p:cNvSpPr>
            <a:spLocks noGrp="1" noRot="1" noChangeAspect="1" noChangeArrowheads="1" noTextEdit="1"/>
          </p:cNvSpPr>
          <p:nvPr>
            <p:ph type="sldImg"/>
          </p:nvPr>
        </p:nvSpPr>
        <p:spPr>
          <a:xfrm>
            <a:off x="1144588" y="687388"/>
            <a:ext cx="4572000" cy="3429000"/>
          </a:xfrm>
          <a:ln/>
        </p:spPr>
      </p:sp>
      <p:sp>
        <p:nvSpPr>
          <p:cNvPr id="576515" name="Rectangle 3"/>
          <p:cNvSpPr>
            <a:spLocks noGrp="1" noChangeArrowheads="1"/>
          </p:cNvSpPr>
          <p:nvPr>
            <p:ph type="body" idx="1"/>
          </p:nvPr>
        </p:nvSpPr>
        <p:spPr>
          <a:xfrm>
            <a:off x="914400" y="4344025"/>
            <a:ext cx="5029200" cy="4112926"/>
          </a:xfrm>
        </p:spPr>
        <p:txBody>
          <a:bodyPr/>
          <a:lstStyle/>
          <a:p>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p:cNvSpPr>
            <a:spLocks noGrp="1" noChangeArrowheads="1"/>
          </p:cNvSpPr>
          <p:nvPr>
            <p:ph type="sldNum" sz="quarter" idx="5"/>
          </p:nvPr>
        </p:nvSpPr>
        <p:spPr/>
        <p:txBody>
          <a:bodyPr/>
          <a:lstStyle/>
          <a:p>
            <a:pPr>
              <a:defRPr/>
            </a:pPr>
            <a:fld id="{6755A07A-3A36-4C23-93EA-8DC83BEBE1B3}" type="slidenum">
              <a:rPr lang="en-US" smtClean="0">
                <a:solidFill>
                  <a:prstClr val="black"/>
                </a:solidFill>
              </a:rPr>
              <a:pPr>
                <a:defRPr/>
              </a:pPr>
              <a:t>17</a:t>
            </a:fld>
            <a:endParaRPr lang="en-US" smtClean="0">
              <a:solidFill>
                <a:prstClr val="black"/>
              </a:solidFill>
            </a:endParaRPr>
          </a:p>
        </p:txBody>
      </p:sp>
      <p:sp>
        <p:nvSpPr>
          <p:cNvPr id="111619" name="Rectangle 2"/>
          <p:cNvSpPr>
            <a:spLocks noGrp="1" noRot="1" noChangeAspect="1" noChangeArrowheads="1" noTextEdit="1"/>
          </p:cNvSpPr>
          <p:nvPr>
            <p:ph type="sldImg"/>
          </p:nvPr>
        </p:nvSpPr>
        <p:spPr>
          <a:ln/>
        </p:spPr>
      </p:sp>
      <p:sp>
        <p:nvSpPr>
          <p:cNvPr id="111620" name="Rectangle 3"/>
          <p:cNvSpPr>
            <a:spLocks noGrp="1" noChangeArrowheads="1"/>
          </p:cNvSpPr>
          <p:nvPr>
            <p:ph type="body" idx="1"/>
          </p:nvPr>
        </p:nvSpPr>
        <p:spPr>
          <a:xfrm>
            <a:off x="915989" y="4344025"/>
            <a:ext cx="5026025" cy="4114488"/>
          </a:xfrm>
          <a:noFill/>
          <a:ln/>
        </p:spPr>
        <p:txBody>
          <a:bodyPr/>
          <a:lstStyle/>
          <a:p>
            <a:pPr marL="228600" indent="-228600" eaLnBrk="1" hangingPunct="1"/>
            <a:endParaRPr lang="en-US" smtClean="0"/>
          </a:p>
        </p:txBody>
      </p:sp>
    </p:spTree>
    <p:extLst>
      <p:ext uri="{BB962C8B-B14F-4D97-AF65-F5344CB8AC3E}">
        <p14:creationId xmlns:p14="http://schemas.microsoft.com/office/powerpoint/2010/main" xmlns="" val="16930290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p:cNvSpPr>
            <a:spLocks noGrp="1" noChangeArrowheads="1"/>
          </p:cNvSpPr>
          <p:nvPr>
            <p:ph type="sldNum" sz="quarter" idx="5"/>
          </p:nvPr>
        </p:nvSpPr>
        <p:spPr/>
        <p:txBody>
          <a:bodyPr/>
          <a:lstStyle/>
          <a:p>
            <a:pPr>
              <a:defRPr/>
            </a:pPr>
            <a:fld id="{6755A07A-3A36-4C23-93EA-8DC83BEBE1B3}" type="slidenum">
              <a:rPr lang="en-US" smtClean="0">
                <a:solidFill>
                  <a:prstClr val="black"/>
                </a:solidFill>
              </a:rPr>
              <a:pPr>
                <a:defRPr/>
              </a:pPr>
              <a:t>18</a:t>
            </a:fld>
            <a:endParaRPr lang="en-US" smtClean="0">
              <a:solidFill>
                <a:prstClr val="black"/>
              </a:solidFill>
            </a:endParaRPr>
          </a:p>
        </p:txBody>
      </p:sp>
      <p:sp>
        <p:nvSpPr>
          <p:cNvPr id="111619" name="Rectangle 2"/>
          <p:cNvSpPr>
            <a:spLocks noGrp="1" noRot="1" noChangeAspect="1" noChangeArrowheads="1" noTextEdit="1"/>
          </p:cNvSpPr>
          <p:nvPr>
            <p:ph type="sldImg"/>
          </p:nvPr>
        </p:nvSpPr>
        <p:spPr>
          <a:ln/>
        </p:spPr>
      </p:sp>
      <p:sp>
        <p:nvSpPr>
          <p:cNvPr id="111620" name="Rectangle 3"/>
          <p:cNvSpPr>
            <a:spLocks noGrp="1" noChangeArrowheads="1"/>
          </p:cNvSpPr>
          <p:nvPr>
            <p:ph type="body" idx="1"/>
          </p:nvPr>
        </p:nvSpPr>
        <p:spPr>
          <a:xfrm>
            <a:off x="915989" y="4344025"/>
            <a:ext cx="5026025" cy="4114488"/>
          </a:xfrm>
          <a:noFill/>
          <a:ln/>
        </p:spPr>
        <p:txBody>
          <a:bodyPr/>
          <a:lstStyle/>
          <a:p>
            <a:pPr marL="228600" indent="-228600" eaLnBrk="1" hangingPunct="1"/>
            <a:endParaRPr lang="en-US" smtClean="0"/>
          </a:p>
        </p:txBody>
      </p:sp>
    </p:spTree>
    <p:extLst>
      <p:ext uri="{BB962C8B-B14F-4D97-AF65-F5344CB8AC3E}">
        <p14:creationId xmlns:p14="http://schemas.microsoft.com/office/powerpoint/2010/main" xmlns="" val="1531150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p:cNvSpPr>
            <a:spLocks noGrp="1" noChangeArrowheads="1"/>
          </p:cNvSpPr>
          <p:nvPr>
            <p:ph type="sldNum" sz="quarter" idx="5"/>
          </p:nvPr>
        </p:nvSpPr>
        <p:spPr/>
        <p:txBody>
          <a:bodyPr/>
          <a:lstStyle/>
          <a:p>
            <a:pPr>
              <a:defRPr/>
            </a:pPr>
            <a:fld id="{6755A07A-3A36-4C23-93EA-8DC83BEBE1B3}" type="slidenum">
              <a:rPr lang="en-US" smtClean="0">
                <a:solidFill>
                  <a:prstClr val="black"/>
                </a:solidFill>
              </a:rPr>
              <a:pPr>
                <a:defRPr/>
              </a:pPr>
              <a:t>19</a:t>
            </a:fld>
            <a:endParaRPr lang="en-US" smtClean="0">
              <a:solidFill>
                <a:prstClr val="black"/>
              </a:solidFill>
            </a:endParaRPr>
          </a:p>
        </p:txBody>
      </p:sp>
      <p:sp>
        <p:nvSpPr>
          <p:cNvPr id="111619" name="Rectangle 2"/>
          <p:cNvSpPr>
            <a:spLocks noGrp="1" noRot="1" noChangeAspect="1" noChangeArrowheads="1" noTextEdit="1"/>
          </p:cNvSpPr>
          <p:nvPr>
            <p:ph type="sldImg"/>
          </p:nvPr>
        </p:nvSpPr>
        <p:spPr>
          <a:ln/>
        </p:spPr>
      </p:sp>
      <p:sp>
        <p:nvSpPr>
          <p:cNvPr id="111620" name="Rectangle 3"/>
          <p:cNvSpPr>
            <a:spLocks noGrp="1" noChangeArrowheads="1"/>
          </p:cNvSpPr>
          <p:nvPr>
            <p:ph type="body" idx="1"/>
          </p:nvPr>
        </p:nvSpPr>
        <p:spPr>
          <a:xfrm>
            <a:off x="915989" y="4344025"/>
            <a:ext cx="5026025" cy="4114488"/>
          </a:xfrm>
          <a:noFill/>
          <a:ln/>
        </p:spPr>
        <p:txBody>
          <a:bodyPr/>
          <a:lstStyle/>
          <a:p>
            <a:pPr marL="228600" indent="-228600" eaLnBrk="1" hangingPunct="1"/>
            <a:endParaRPr lang="en-US" smtClean="0"/>
          </a:p>
        </p:txBody>
      </p:sp>
    </p:spTree>
    <p:extLst>
      <p:ext uri="{BB962C8B-B14F-4D97-AF65-F5344CB8AC3E}">
        <p14:creationId xmlns:p14="http://schemas.microsoft.com/office/powerpoint/2010/main" xmlns="" val="14067478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C8AA947-63B1-43EB-9717-CA7665C39051}" type="slidenum">
              <a:rPr lang="en-US"/>
              <a:pPr/>
              <a:t>2</a:t>
            </a:fld>
            <a:endParaRPr lang="en-US"/>
          </a:p>
        </p:txBody>
      </p:sp>
      <p:sp>
        <p:nvSpPr>
          <p:cNvPr id="809986" name="Rectangle 2"/>
          <p:cNvSpPr>
            <a:spLocks noGrp="1" noRot="1" noChangeAspect="1" noChangeArrowheads="1" noTextEdit="1"/>
          </p:cNvSpPr>
          <p:nvPr>
            <p:ph type="sldImg"/>
          </p:nvPr>
        </p:nvSpPr>
        <p:spPr>
          <a:ln/>
        </p:spPr>
      </p:sp>
      <p:sp>
        <p:nvSpPr>
          <p:cNvPr id="809987" name="Rectangle 3"/>
          <p:cNvSpPr>
            <a:spLocks noGrp="1" noChangeArrowheads="1"/>
          </p:cNvSpPr>
          <p:nvPr>
            <p:ph type="body" idx="1"/>
          </p:nvPr>
        </p:nvSpPr>
        <p:spPr>
          <a:xfrm>
            <a:off x="915989" y="4344025"/>
            <a:ext cx="5026025" cy="4114488"/>
          </a:xfrm>
        </p:spPr>
        <p:txBody>
          <a:bodyPr/>
          <a:lstStyle/>
          <a:p>
            <a:r>
              <a:rPr lang="en-US"/>
              <a:t>Topic: Outline of the presentation</a:t>
            </a:r>
          </a:p>
          <a:p>
            <a:r>
              <a:rPr lang="en-US"/>
              <a:t>Simply introduce the contents; fast pass</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p:cNvSpPr>
            <a:spLocks noGrp="1" noChangeArrowheads="1"/>
          </p:cNvSpPr>
          <p:nvPr>
            <p:ph type="sldNum" sz="quarter" idx="5"/>
          </p:nvPr>
        </p:nvSpPr>
        <p:spPr/>
        <p:txBody>
          <a:bodyPr/>
          <a:lstStyle/>
          <a:p>
            <a:pPr>
              <a:defRPr/>
            </a:pPr>
            <a:fld id="{6755A07A-3A36-4C23-93EA-8DC83BEBE1B3}" type="slidenum">
              <a:rPr lang="en-US" smtClean="0">
                <a:solidFill>
                  <a:prstClr val="black"/>
                </a:solidFill>
              </a:rPr>
              <a:pPr>
                <a:defRPr/>
              </a:pPr>
              <a:t>20</a:t>
            </a:fld>
            <a:endParaRPr lang="en-US" smtClean="0">
              <a:solidFill>
                <a:prstClr val="black"/>
              </a:solidFill>
            </a:endParaRPr>
          </a:p>
        </p:txBody>
      </p:sp>
      <p:sp>
        <p:nvSpPr>
          <p:cNvPr id="111619" name="Rectangle 2"/>
          <p:cNvSpPr>
            <a:spLocks noGrp="1" noRot="1" noChangeAspect="1" noChangeArrowheads="1" noTextEdit="1"/>
          </p:cNvSpPr>
          <p:nvPr>
            <p:ph type="sldImg"/>
          </p:nvPr>
        </p:nvSpPr>
        <p:spPr>
          <a:ln/>
        </p:spPr>
      </p:sp>
      <p:sp>
        <p:nvSpPr>
          <p:cNvPr id="111620" name="Rectangle 3"/>
          <p:cNvSpPr>
            <a:spLocks noGrp="1" noChangeArrowheads="1"/>
          </p:cNvSpPr>
          <p:nvPr>
            <p:ph type="body" idx="1"/>
          </p:nvPr>
        </p:nvSpPr>
        <p:spPr>
          <a:xfrm>
            <a:off x="915989" y="4344025"/>
            <a:ext cx="5026025" cy="4114488"/>
          </a:xfrm>
          <a:noFill/>
          <a:ln/>
        </p:spPr>
        <p:txBody>
          <a:bodyPr/>
          <a:lstStyle/>
          <a:p>
            <a:pPr marL="228600" indent="-228600" eaLnBrk="1" hangingPunct="1"/>
            <a:endParaRPr lang="en-US" smtClean="0"/>
          </a:p>
        </p:txBody>
      </p:sp>
    </p:spTree>
    <p:extLst>
      <p:ext uri="{BB962C8B-B14F-4D97-AF65-F5344CB8AC3E}">
        <p14:creationId xmlns:p14="http://schemas.microsoft.com/office/powerpoint/2010/main" xmlns="" val="80630514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D07E0E3-FA60-45FF-B0C9-DF1C60A04A75}" type="slidenum">
              <a:rPr lang="en-US"/>
              <a:pPr/>
              <a:t>21</a:t>
            </a:fld>
            <a:endParaRPr lang="en-US"/>
          </a:p>
        </p:txBody>
      </p:sp>
      <p:sp>
        <p:nvSpPr>
          <p:cNvPr id="576514" name="Rectangle 2"/>
          <p:cNvSpPr>
            <a:spLocks noGrp="1" noRot="1" noChangeAspect="1" noChangeArrowheads="1" noTextEdit="1"/>
          </p:cNvSpPr>
          <p:nvPr>
            <p:ph type="sldImg"/>
          </p:nvPr>
        </p:nvSpPr>
        <p:spPr>
          <a:xfrm>
            <a:off x="1144588" y="687388"/>
            <a:ext cx="4572000" cy="3429000"/>
          </a:xfrm>
          <a:ln/>
        </p:spPr>
      </p:sp>
      <p:sp>
        <p:nvSpPr>
          <p:cNvPr id="576515" name="Rectangle 3"/>
          <p:cNvSpPr>
            <a:spLocks noGrp="1" noChangeArrowheads="1"/>
          </p:cNvSpPr>
          <p:nvPr>
            <p:ph type="body" idx="1"/>
          </p:nvPr>
        </p:nvSpPr>
        <p:spPr>
          <a:xfrm>
            <a:off x="914400" y="4344025"/>
            <a:ext cx="5029200" cy="4112926"/>
          </a:xfrm>
        </p:spPr>
        <p:txBody>
          <a:bodyPr/>
          <a:lstStyle/>
          <a:p>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p:cNvSpPr>
            <a:spLocks noGrp="1" noChangeArrowheads="1"/>
          </p:cNvSpPr>
          <p:nvPr>
            <p:ph type="sldNum" sz="quarter" idx="5"/>
          </p:nvPr>
        </p:nvSpPr>
        <p:spPr/>
        <p:txBody>
          <a:bodyPr/>
          <a:lstStyle/>
          <a:p>
            <a:pPr>
              <a:defRPr/>
            </a:pPr>
            <a:fld id="{6755A07A-3A36-4C23-93EA-8DC83BEBE1B3}" type="slidenum">
              <a:rPr lang="en-US" smtClean="0">
                <a:solidFill>
                  <a:prstClr val="black"/>
                </a:solidFill>
              </a:rPr>
              <a:pPr>
                <a:defRPr/>
              </a:pPr>
              <a:t>22</a:t>
            </a:fld>
            <a:endParaRPr lang="en-US" smtClean="0">
              <a:solidFill>
                <a:prstClr val="black"/>
              </a:solidFill>
            </a:endParaRPr>
          </a:p>
        </p:txBody>
      </p:sp>
      <p:sp>
        <p:nvSpPr>
          <p:cNvPr id="111619" name="Rectangle 2"/>
          <p:cNvSpPr>
            <a:spLocks noGrp="1" noRot="1" noChangeAspect="1" noChangeArrowheads="1" noTextEdit="1"/>
          </p:cNvSpPr>
          <p:nvPr>
            <p:ph type="sldImg"/>
          </p:nvPr>
        </p:nvSpPr>
        <p:spPr>
          <a:ln/>
        </p:spPr>
      </p:sp>
      <p:sp>
        <p:nvSpPr>
          <p:cNvPr id="111620" name="Rectangle 3"/>
          <p:cNvSpPr>
            <a:spLocks noGrp="1" noChangeArrowheads="1"/>
          </p:cNvSpPr>
          <p:nvPr>
            <p:ph type="body" idx="1"/>
          </p:nvPr>
        </p:nvSpPr>
        <p:spPr>
          <a:xfrm>
            <a:off x="915989" y="4344025"/>
            <a:ext cx="5026025" cy="4114488"/>
          </a:xfrm>
          <a:noFill/>
          <a:ln/>
        </p:spPr>
        <p:txBody>
          <a:bodyPr/>
          <a:lstStyle/>
          <a:p>
            <a:pPr marL="228600" indent="-228600" eaLnBrk="1" hangingPunct="1"/>
            <a:endParaRPr lang="en-US" smtClean="0"/>
          </a:p>
        </p:txBody>
      </p:sp>
    </p:spTree>
    <p:extLst>
      <p:ext uri="{BB962C8B-B14F-4D97-AF65-F5344CB8AC3E}">
        <p14:creationId xmlns:p14="http://schemas.microsoft.com/office/powerpoint/2010/main" xmlns="" val="142945214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p:cNvSpPr>
            <a:spLocks noGrp="1" noChangeArrowheads="1"/>
          </p:cNvSpPr>
          <p:nvPr>
            <p:ph type="sldNum" sz="quarter" idx="5"/>
          </p:nvPr>
        </p:nvSpPr>
        <p:spPr/>
        <p:txBody>
          <a:bodyPr/>
          <a:lstStyle/>
          <a:p>
            <a:pPr>
              <a:defRPr/>
            </a:pPr>
            <a:fld id="{6755A07A-3A36-4C23-93EA-8DC83BEBE1B3}" type="slidenum">
              <a:rPr lang="en-US" smtClean="0">
                <a:solidFill>
                  <a:prstClr val="black"/>
                </a:solidFill>
              </a:rPr>
              <a:pPr>
                <a:defRPr/>
              </a:pPr>
              <a:t>23</a:t>
            </a:fld>
            <a:endParaRPr lang="en-US" smtClean="0">
              <a:solidFill>
                <a:prstClr val="black"/>
              </a:solidFill>
            </a:endParaRPr>
          </a:p>
        </p:txBody>
      </p:sp>
      <p:sp>
        <p:nvSpPr>
          <p:cNvPr id="111619" name="Rectangle 2"/>
          <p:cNvSpPr>
            <a:spLocks noGrp="1" noRot="1" noChangeAspect="1" noChangeArrowheads="1" noTextEdit="1"/>
          </p:cNvSpPr>
          <p:nvPr>
            <p:ph type="sldImg"/>
          </p:nvPr>
        </p:nvSpPr>
        <p:spPr>
          <a:ln/>
        </p:spPr>
      </p:sp>
      <p:sp>
        <p:nvSpPr>
          <p:cNvPr id="111620" name="Rectangle 3"/>
          <p:cNvSpPr>
            <a:spLocks noGrp="1" noChangeArrowheads="1"/>
          </p:cNvSpPr>
          <p:nvPr>
            <p:ph type="body" idx="1"/>
          </p:nvPr>
        </p:nvSpPr>
        <p:spPr>
          <a:xfrm>
            <a:off x="915989" y="4344025"/>
            <a:ext cx="5026025" cy="4114488"/>
          </a:xfrm>
          <a:noFill/>
          <a:ln/>
        </p:spPr>
        <p:txBody>
          <a:bodyPr/>
          <a:lstStyle/>
          <a:p>
            <a:pPr marL="228600" indent="-228600" eaLnBrk="1" hangingPunct="1"/>
            <a:endParaRPr lang="en-US" smtClean="0"/>
          </a:p>
        </p:txBody>
      </p:sp>
    </p:spTree>
    <p:extLst>
      <p:ext uri="{BB962C8B-B14F-4D97-AF65-F5344CB8AC3E}">
        <p14:creationId xmlns:p14="http://schemas.microsoft.com/office/powerpoint/2010/main" xmlns="" val="94600350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p:cNvSpPr>
            <a:spLocks noGrp="1" noChangeArrowheads="1"/>
          </p:cNvSpPr>
          <p:nvPr>
            <p:ph type="sldNum" sz="quarter" idx="5"/>
          </p:nvPr>
        </p:nvSpPr>
        <p:spPr/>
        <p:txBody>
          <a:bodyPr/>
          <a:lstStyle/>
          <a:p>
            <a:pPr>
              <a:defRPr/>
            </a:pPr>
            <a:fld id="{6755A07A-3A36-4C23-93EA-8DC83BEBE1B3}" type="slidenum">
              <a:rPr lang="en-US" smtClean="0">
                <a:solidFill>
                  <a:prstClr val="black"/>
                </a:solidFill>
              </a:rPr>
              <a:pPr>
                <a:defRPr/>
              </a:pPr>
              <a:t>24</a:t>
            </a:fld>
            <a:endParaRPr lang="en-US" smtClean="0">
              <a:solidFill>
                <a:prstClr val="black"/>
              </a:solidFill>
            </a:endParaRPr>
          </a:p>
        </p:txBody>
      </p:sp>
      <p:sp>
        <p:nvSpPr>
          <p:cNvPr id="111619" name="Rectangle 2"/>
          <p:cNvSpPr>
            <a:spLocks noGrp="1" noRot="1" noChangeAspect="1" noChangeArrowheads="1" noTextEdit="1"/>
          </p:cNvSpPr>
          <p:nvPr>
            <p:ph type="sldImg"/>
          </p:nvPr>
        </p:nvSpPr>
        <p:spPr>
          <a:ln/>
        </p:spPr>
      </p:sp>
      <p:sp>
        <p:nvSpPr>
          <p:cNvPr id="111620" name="Rectangle 3"/>
          <p:cNvSpPr>
            <a:spLocks noGrp="1" noChangeArrowheads="1"/>
          </p:cNvSpPr>
          <p:nvPr>
            <p:ph type="body" idx="1"/>
          </p:nvPr>
        </p:nvSpPr>
        <p:spPr>
          <a:xfrm>
            <a:off x="915989" y="4344025"/>
            <a:ext cx="5026025" cy="4114488"/>
          </a:xfrm>
          <a:noFill/>
          <a:ln/>
        </p:spPr>
        <p:txBody>
          <a:bodyPr/>
          <a:lstStyle/>
          <a:p>
            <a:pPr marL="228600" indent="-228600" eaLnBrk="1" hangingPunct="1"/>
            <a:endParaRPr lang="en-US" dirty="0" smtClean="0"/>
          </a:p>
        </p:txBody>
      </p:sp>
    </p:spTree>
    <p:extLst>
      <p:ext uri="{BB962C8B-B14F-4D97-AF65-F5344CB8AC3E}">
        <p14:creationId xmlns:p14="http://schemas.microsoft.com/office/powerpoint/2010/main" xmlns="" val="28220875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D07E0E3-FA60-45FF-B0C9-DF1C60A04A75}" type="slidenum">
              <a:rPr lang="en-US"/>
              <a:pPr/>
              <a:t>25</a:t>
            </a:fld>
            <a:endParaRPr lang="en-US"/>
          </a:p>
        </p:txBody>
      </p:sp>
      <p:sp>
        <p:nvSpPr>
          <p:cNvPr id="576514" name="Rectangle 2"/>
          <p:cNvSpPr>
            <a:spLocks noGrp="1" noRot="1" noChangeAspect="1" noChangeArrowheads="1" noTextEdit="1"/>
          </p:cNvSpPr>
          <p:nvPr>
            <p:ph type="sldImg"/>
          </p:nvPr>
        </p:nvSpPr>
        <p:spPr>
          <a:xfrm>
            <a:off x="1144588" y="687388"/>
            <a:ext cx="4572000" cy="3429000"/>
          </a:xfrm>
          <a:ln/>
        </p:spPr>
      </p:sp>
      <p:sp>
        <p:nvSpPr>
          <p:cNvPr id="576515" name="Rectangle 3"/>
          <p:cNvSpPr>
            <a:spLocks noGrp="1" noChangeArrowheads="1"/>
          </p:cNvSpPr>
          <p:nvPr>
            <p:ph type="body" idx="1"/>
          </p:nvPr>
        </p:nvSpPr>
        <p:spPr>
          <a:xfrm>
            <a:off x="914400" y="4344025"/>
            <a:ext cx="5029200" cy="4112926"/>
          </a:xfrm>
        </p:spPr>
        <p:txBody>
          <a:bodyPr/>
          <a:lstStyle/>
          <a:p>
            <a:endParaRPr lang="en-US"/>
          </a:p>
        </p:txBody>
      </p:sp>
    </p:spTree>
    <p:extLst>
      <p:ext uri="{BB962C8B-B14F-4D97-AF65-F5344CB8AC3E}">
        <p14:creationId xmlns:p14="http://schemas.microsoft.com/office/powerpoint/2010/main" xmlns="" val="202944151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p:cNvSpPr>
            <a:spLocks noGrp="1" noChangeArrowheads="1"/>
          </p:cNvSpPr>
          <p:nvPr>
            <p:ph type="sldNum" sz="quarter" idx="5"/>
          </p:nvPr>
        </p:nvSpPr>
        <p:spPr/>
        <p:txBody>
          <a:bodyPr/>
          <a:lstStyle/>
          <a:p>
            <a:pPr>
              <a:defRPr/>
            </a:pPr>
            <a:fld id="{6755A07A-3A36-4C23-93EA-8DC83BEBE1B3}" type="slidenum">
              <a:rPr lang="en-US" smtClean="0">
                <a:solidFill>
                  <a:prstClr val="black"/>
                </a:solidFill>
              </a:rPr>
              <a:pPr>
                <a:defRPr/>
              </a:pPr>
              <a:t>26</a:t>
            </a:fld>
            <a:endParaRPr lang="en-US" smtClean="0">
              <a:solidFill>
                <a:prstClr val="black"/>
              </a:solidFill>
            </a:endParaRPr>
          </a:p>
        </p:txBody>
      </p:sp>
      <p:sp>
        <p:nvSpPr>
          <p:cNvPr id="111619" name="Rectangle 2"/>
          <p:cNvSpPr>
            <a:spLocks noGrp="1" noRot="1" noChangeAspect="1" noChangeArrowheads="1" noTextEdit="1"/>
          </p:cNvSpPr>
          <p:nvPr>
            <p:ph type="sldImg"/>
          </p:nvPr>
        </p:nvSpPr>
        <p:spPr>
          <a:ln/>
        </p:spPr>
      </p:sp>
      <p:sp>
        <p:nvSpPr>
          <p:cNvPr id="111620" name="Rectangle 3"/>
          <p:cNvSpPr>
            <a:spLocks noGrp="1" noChangeArrowheads="1"/>
          </p:cNvSpPr>
          <p:nvPr>
            <p:ph type="body" idx="1"/>
          </p:nvPr>
        </p:nvSpPr>
        <p:spPr>
          <a:xfrm>
            <a:off x="915989" y="4344025"/>
            <a:ext cx="5026025" cy="4114488"/>
          </a:xfrm>
          <a:noFill/>
          <a:ln/>
        </p:spPr>
        <p:txBody>
          <a:bodyPr/>
          <a:lstStyle/>
          <a:p>
            <a:pPr marL="228600" indent="-228600" eaLnBrk="1" hangingPunct="1"/>
            <a:endParaRPr lang="en-US" dirty="0" smtClean="0"/>
          </a:p>
        </p:txBody>
      </p:sp>
    </p:spTree>
    <p:extLst>
      <p:ext uri="{BB962C8B-B14F-4D97-AF65-F5344CB8AC3E}">
        <p14:creationId xmlns:p14="http://schemas.microsoft.com/office/powerpoint/2010/main" xmlns="" val="65508652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p:cNvSpPr>
            <a:spLocks noGrp="1" noChangeArrowheads="1"/>
          </p:cNvSpPr>
          <p:nvPr>
            <p:ph type="sldNum" sz="quarter" idx="5"/>
          </p:nvPr>
        </p:nvSpPr>
        <p:spPr/>
        <p:txBody>
          <a:bodyPr/>
          <a:lstStyle/>
          <a:p>
            <a:pPr>
              <a:defRPr/>
            </a:pPr>
            <a:fld id="{6755A07A-3A36-4C23-93EA-8DC83BEBE1B3}" type="slidenum">
              <a:rPr lang="en-US" smtClean="0">
                <a:solidFill>
                  <a:prstClr val="black"/>
                </a:solidFill>
              </a:rPr>
              <a:pPr>
                <a:defRPr/>
              </a:pPr>
              <a:t>27</a:t>
            </a:fld>
            <a:endParaRPr lang="en-US" smtClean="0">
              <a:solidFill>
                <a:prstClr val="black"/>
              </a:solidFill>
            </a:endParaRPr>
          </a:p>
        </p:txBody>
      </p:sp>
      <p:sp>
        <p:nvSpPr>
          <p:cNvPr id="111619" name="Rectangle 2"/>
          <p:cNvSpPr>
            <a:spLocks noGrp="1" noRot="1" noChangeAspect="1" noChangeArrowheads="1" noTextEdit="1"/>
          </p:cNvSpPr>
          <p:nvPr>
            <p:ph type="sldImg"/>
          </p:nvPr>
        </p:nvSpPr>
        <p:spPr>
          <a:ln/>
        </p:spPr>
      </p:sp>
      <p:sp>
        <p:nvSpPr>
          <p:cNvPr id="111620" name="Rectangle 3"/>
          <p:cNvSpPr>
            <a:spLocks noGrp="1" noChangeArrowheads="1"/>
          </p:cNvSpPr>
          <p:nvPr>
            <p:ph type="body" idx="1"/>
          </p:nvPr>
        </p:nvSpPr>
        <p:spPr>
          <a:xfrm>
            <a:off x="915989" y="4344025"/>
            <a:ext cx="5026025" cy="4114488"/>
          </a:xfrm>
          <a:noFill/>
          <a:ln/>
        </p:spPr>
        <p:txBody>
          <a:bodyPr/>
          <a:lstStyle/>
          <a:p>
            <a:pPr marL="228600" indent="-228600" eaLnBrk="1" hangingPunct="1"/>
            <a:endParaRPr lang="en-US" dirty="0" smtClean="0"/>
          </a:p>
        </p:txBody>
      </p:sp>
    </p:spTree>
    <p:extLst>
      <p:ext uri="{BB962C8B-B14F-4D97-AF65-F5344CB8AC3E}">
        <p14:creationId xmlns:p14="http://schemas.microsoft.com/office/powerpoint/2010/main" xmlns="" val="202753897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p:cNvSpPr>
            <a:spLocks noGrp="1" noChangeArrowheads="1"/>
          </p:cNvSpPr>
          <p:nvPr>
            <p:ph type="sldNum" sz="quarter" idx="5"/>
          </p:nvPr>
        </p:nvSpPr>
        <p:spPr/>
        <p:txBody>
          <a:bodyPr/>
          <a:lstStyle/>
          <a:p>
            <a:pPr>
              <a:defRPr/>
            </a:pPr>
            <a:fld id="{6755A07A-3A36-4C23-93EA-8DC83BEBE1B3}" type="slidenum">
              <a:rPr lang="en-US" smtClean="0">
                <a:solidFill>
                  <a:prstClr val="black"/>
                </a:solidFill>
              </a:rPr>
              <a:pPr>
                <a:defRPr/>
              </a:pPr>
              <a:t>28</a:t>
            </a:fld>
            <a:endParaRPr lang="en-US" smtClean="0">
              <a:solidFill>
                <a:prstClr val="black"/>
              </a:solidFill>
            </a:endParaRPr>
          </a:p>
        </p:txBody>
      </p:sp>
      <p:sp>
        <p:nvSpPr>
          <p:cNvPr id="111619" name="Rectangle 2"/>
          <p:cNvSpPr>
            <a:spLocks noGrp="1" noRot="1" noChangeAspect="1" noChangeArrowheads="1" noTextEdit="1"/>
          </p:cNvSpPr>
          <p:nvPr>
            <p:ph type="sldImg"/>
          </p:nvPr>
        </p:nvSpPr>
        <p:spPr>
          <a:ln/>
        </p:spPr>
      </p:sp>
      <p:sp>
        <p:nvSpPr>
          <p:cNvPr id="111620" name="Rectangle 3"/>
          <p:cNvSpPr>
            <a:spLocks noGrp="1" noChangeArrowheads="1"/>
          </p:cNvSpPr>
          <p:nvPr>
            <p:ph type="body" idx="1"/>
          </p:nvPr>
        </p:nvSpPr>
        <p:spPr>
          <a:xfrm>
            <a:off x="915989" y="4344025"/>
            <a:ext cx="5026025" cy="4114488"/>
          </a:xfrm>
          <a:noFill/>
          <a:ln/>
        </p:spPr>
        <p:txBody>
          <a:bodyPr/>
          <a:lstStyle/>
          <a:p>
            <a:pPr marL="228600" indent="-228600" eaLnBrk="1" hangingPunct="1"/>
            <a:endParaRPr lang="en-US" dirty="0" smtClean="0"/>
          </a:p>
        </p:txBody>
      </p:sp>
    </p:spTree>
    <p:extLst>
      <p:ext uri="{BB962C8B-B14F-4D97-AF65-F5344CB8AC3E}">
        <p14:creationId xmlns:p14="http://schemas.microsoft.com/office/powerpoint/2010/main" xmlns="" val="40082747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p:cNvSpPr>
            <a:spLocks noGrp="1" noChangeArrowheads="1"/>
          </p:cNvSpPr>
          <p:nvPr>
            <p:ph type="sldNum" sz="quarter" idx="5"/>
          </p:nvPr>
        </p:nvSpPr>
        <p:spPr/>
        <p:txBody>
          <a:bodyPr/>
          <a:lstStyle/>
          <a:p>
            <a:pPr>
              <a:defRPr/>
            </a:pPr>
            <a:fld id="{6755A07A-3A36-4C23-93EA-8DC83BEBE1B3}" type="slidenum">
              <a:rPr lang="en-US" smtClean="0">
                <a:solidFill>
                  <a:prstClr val="black"/>
                </a:solidFill>
              </a:rPr>
              <a:pPr>
                <a:defRPr/>
              </a:pPr>
              <a:t>29</a:t>
            </a:fld>
            <a:endParaRPr lang="en-US" smtClean="0">
              <a:solidFill>
                <a:prstClr val="black"/>
              </a:solidFill>
            </a:endParaRPr>
          </a:p>
        </p:txBody>
      </p:sp>
      <p:sp>
        <p:nvSpPr>
          <p:cNvPr id="111619" name="Rectangle 2"/>
          <p:cNvSpPr>
            <a:spLocks noGrp="1" noRot="1" noChangeAspect="1" noChangeArrowheads="1" noTextEdit="1"/>
          </p:cNvSpPr>
          <p:nvPr>
            <p:ph type="sldImg"/>
          </p:nvPr>
        </p:nvSpPr>
        <p:spPr>
          <a:ln/>
        </p:spPr>
      </p:sp>
      <p:sp>
        <p:nvSpPr>
          <p:cNvPr id="111620" name="Rectangle 3"/>
          <p:cNvSpPr>
            <a:spLocks noGrp="1" noChangeArrowheads="1"/>
          </p:cNvSpPr>
          <p:nvPr>
            <p:ph type="body" idx="1"/>
          </p:nvPr>
        </p:nvSpPr>
        <p:spPr>
          <a:xfrm>
            <a:off x="915989" y="4344025"/>
            <a:ext cx="5026025" cy="4114488"/>
          </a:xfrm>
          <a:noFill/>
          <a:ln/>
        </p:spPr>
        <p:txBody>
          <a:bodyPr/>
          <a:lstStyle/>
          <a:p>
            <a:pPr marL="228600" indent="-228600" eaLnBrk="1" hangingPunct="1"/>
            <a:endParaRPr lang="en-US" dirty="0" smtClean="0"/>
          </a:p>
        </p:txBody>
      </p:sp>
    </p:spTree>
    <p:extLst>
      <p:ext uri="{BB962C8B-B14F-4D97-AF65-F5344CB8AC3E}">
        <p14:creationId xmlns:p14="http://schemas.microsoft.com/office/powerpoint/2010/main" xmlns="" val="13612979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E6EF8079-B432-4C26-8729-81BB81E26E85}" type="slidenum">
              <a:rPr lang="en-US"/>
              <a:pPr/>
              <a:t>3</a:t>
            </a:fld>
            <a:endParaRPr lang="en-US"/>
          </a:p>
        </p:txBody>
      </p:sp>
      <p:sp>
        <p:nvSpPr>
          <p:cNvPr id="104450" name="Rectangle 7"/>
          <p:cNvSpPr txBox="1">
            <a:spLocks noGrp="1" noChangeArrowheads="1"/>
          </p:cNvSpPr>
          <p:nvPr/>
        </p:nvSpPr>
        <p:spPr bwMode="auto">
          <a:xfrm>
            <a:off x="3884613" y="8685213"/>
            <a:ext cx="2971800" cy="457200"/>
          </a:xfrm>
          <a:prstGeom prst="rect">
            <a:avLst/>
          </a:prstGeom>
          <a:noFill/>
          <a:ln>
            <a:miter lim="800000"/>
            <a:headEnd/>
            <a:tailEnd/>
          </a:ln>
        </p:spPr>
        <p:txBody>
          <a:bodyPr lIns="91417" tIns="45708" rIns="91417" bIns="45708" anchor="b"/>
          <a:lstStyle/>
          <a:p>
            <a:pPr algn="r" eaLnBrk="1" hangingPunct="1">
              <a:defRPr/>
            </a:pPr>
            <a:fld id="{E033FE00-2D46-482F-B192-FAD000B18546}" type="slidenum">
              <a:rPr lang="en-US" sz="1200"/>
              <a:pPr algn="r" eaLnBrk="1" hangingPunct="1">
                <a:defRPr/>
              </a:pPr>
              <a:t>3</a:t>
            </a:fld>
            <a:endParaRPr lang="en-US" sz="1200"/>
          </a:p>
        </p:txBody>
      </p:sp>
      <p:sp>
        <p:nvSpPr>
          <p:cNvPr id="44035" name="Rectangle 2"/>
          <p:cNvSpPr>
            <a:spLocks noGrp="1" noRot="1" noChangeAspect="1" noChangeArrowheads="1" noTextEdit="1"/>
          </p:cNvSpPr>
          <p:nvPr>
            <p:ph type="sldImg"/>
          </p:nvPr>
        </p:nvSpPr>
        <p:spPr>
          <a:xfrm>
            <a:off x="1144588" y="685800"/>
            <a:ext cx="4572000" cy="3429000"/>
          </a:xfrm>
          <a:ln/>
        </p:spPr>
      </p:sp>
      <p:sp>
        <p:nvSpPr>
          <p:cNvPr id="44036" name="Rectangle 3"/>
          <p:cNvSpPr>
            <a:spLocks noGrp="1" noChangeArrowheads="1"/>
          </p:cNvSpPr>
          <p:nvPr>
            <p:ph type="body" idx="1"/>
          </p:nvPr>
        </p:nvSpPr>
        <p:spPr>
          <a:xfrm>
            <a:off x="915988" y="4343400"/>
            <a:ext cx="5026025" cy="4114800"/>
          </a:xfrm>
          <a:noFill/>
        </p:spPr>
        <p:txBody>
          <a:bodyPr lIns="91417" tIns="45708" rIns="91417" bIns="45708"/>
          <a:lstStyle/>
          <a:p>
            <a:pPr marL="228600" indent="-228600"/>
            <a:endParaRPr lang="en-US"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D07E0E3-FA60-45FF-B0C9-DF1C60A04A75}" type="slidenum">
              <a:rPr lang="en-US"/>
              <a:pPr/>
              <a:t>30</a:t>
            </a:fld>
            <a:endParaRPr lang="en-US"/>
          </a:p>
        </p:txBody>
      </p:sp>
      <p:sp>
        <p:nvSpPr>
          <p:cNvPr id="576514" name="Rectangle 2"/>
          <p:cNvSpPr>
            <a:spLocks noGrp="1" noRot="1" noChangeAspect="1" noChangeArrowheads="1" noTextEdit="1"/>
          </p:cNvSpPr>
          <p:nvPr>
            <p:ph type="sldImg"/>
          </p:nvPr>
        </p:nvSpPr>
        <p:spPr>
          <a:xfrm>
            <a:off x="1144588" y="687388"/>
            <a:ext cx="4572000" cy="3429000"/>
          </a:xfrm>
          <a:ln/>
        </p:spPr>
      </p:sp>
      <p:sp>
        <p:nvSpPr>
          <p:cNvPr id="576515" name="Rectangle 3"/>
          <p:cNvSpPr>
            <a:spLocks noGrp="1" noChangeArrowheads="1"/>
          </p:cNvSpPr>
          <p:nvPr>
            <p:ph type="body" idx="1"/>
          </p:nvPr>
        </p:nvSpPr>
        <p:spPr>
          <a:xfrm>
            <a:off x="914400" y="4344025"/>
            <a:ext cx="5029200" cy="4112926"/>
          </a:xfrm>
        </p:spPr>
        <p:txBody>
          <a:bodyPr/>
          <a:lstStyle/>
          <a:p>
            <a:endParaRPr lang="en-US"/>
          </a:p>
        </p:txBody>
      </p:sp>
    </p:spTree>
    <p:extLst>
      <p:ext uri="{BB962C8B-B14F-4D97-AF65-F5344CB8AC3E}">
        <p14:creationId xmlns:p14="http://schemas.microsoft.com/office/powerpoint/2010/main" xmlns="" val="21410029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p:cNvSpPr>
            <a:spLocks noGrp="1" noChangeArrowheads="1"/>
          </p:cNvSpPr>
          <p:nvPr>
            <p:ph type="sldNum" sz="quarter" idx="5"/>
          </p:nvPr>
        </p:nvSpPr>
        <p:spPr/>
        <p:txBody>
          <a:bodyPr/>
          <a:lstStyle/>
          <a:p>
            <a:pPr>
              <a:defRPr/>
            </a:pPr>
            <a:fld id="{6755A07A-3A36-4C23-93EA-8DC83BEBE1B3}" type="slidenum">
              <a:rPr lang="en-US" smtClean="0">
                <a:solidFill>
                  <a:prstClr val="black"/>
                </a:solidFill>
              </a:rPr>
              <a:pPr>
                <a:defRPr/>
              </a:pPr>
              <a:t>31</a:t>
            </a:fld>
            <a:endParaRPr lang="en-US" smtClean="0">
              <a:solidFill>
                <a:prstClr val="black"/>
              </a:solidFill>
            </a:endParaRPr>
          </a:p>
        </p:txBody>
      </p:sp>
      <p:sp>
        <p:nvSpPr>
          <p:cNvPr id="111619" name="Rectangle 2"/>
          <p:cNvSpPr>
            <a:spLocks noGrp="1" noRot="1" noChangeAspect="1" noChangeArrowheads="1" noTextEdit="1"/>
          </p:cNvSpPr>
          <p:nvPr>
            <p:ph type="sldImg"/>
          </p:nvPr>
        </p:nvSpPr>
        <p:spPr>
          <a:ln/>
        </p:spPr>
      </p:sp>
      <p:sp>
        <p:nvSpPr>
          <p:cNvPr id="111620" name="Rectangle 3"/>
          <p:cNvSpPr>
            <a:spLocks noGrp="1" noChangeArrowheads="1"/>
          </p:cNvSpPr>
          <p:nvPr>
            <p:ph type="body" idx="1"/>
          </p:nvPr>
        </p:nvSpPr>
        <p:spPr>
          <a:xfrm>
            <a:off x="915989" y="4344025"/>
            <a:ext cx="5026025" cy="4114488"/>
          </a:xfrm>
          <a:noFill/>
          <a:ln/>
        </p:spPr>
        <p:txBody>
          <a:bodyPr/>
          <a:lstStyle/>
          <a:p>
            <a:pPr marL="228600" indent="-228600" eaLnBrk="1" hangingPunct="1"/>
            <a:endParaRPr lang="en-US" dirty="0" smtClean="0"/>
          </a:p>
        </p:txBody>
      </p:sp>
    </p:spTree>
    <p:extLst>
      <p:ext uri="{BB962C8B-B14F-4D97-AF65-F5344CB8AC3E}">
        <p14:creationId xmlns:p14="http://schemas.microsoft.com/office/powerpoint/2010/main" xmlns="" val="63261041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p:cNvSpPr>
            <a:spLocks noGrp="1" noChangeArrowheads="1"/>
          </p:cNvSpPr>
          <p:nvPr>
            <p:ph type="sldNum" sz="quarter" idx="5"/>
          </p:nvPr>
        </p:nvSpPr>
        <p:spPr/>
        <p:txBody>
          <a:bodyPr/>
          <a:lstStyle/>
          <a:p>
            <a:pPr>
              <a:defRPr/>
            </a:pPr>
            <a:fld id="{6755A07A-3A36-4C23-93EA-8DC83BEBE1B3}" type="slidenum">
              <a:rPr lang="en-US" smtClean="0">
                <a:solidFill>
                  <a:prstClr val="black"/>
                </a:solidFill>
              </a:rPr>
              <a:pPr>
                <a:defRPr/>
              </a:pPr>
              <a:t>32</a:t>
            </a:fld>
            <a:endParaRPr lang="en-US" smtClean="0">
              <a:solidFill>
                <a:prstClr val="black"/>
              </a:solidFill>
            </a:endParaRPr>
          </a:p>
        </p:txBody>
      </p:sp>
      <p:sp>
        <p:nvSpPr>
          <p:cNvPr id="111619" name="Rectangle 2"/>
          <p:cNvSpPr>
            <a:spLocks noGrp="1" noRot="1" noChangeAspect="1" noChangeArrowheads="1" noTextEdit="1"/>
          </p:cNvSpPr>
          <p:nvPr>
            <p:ph type="sldImg"/>
          </p:nvPr>
        </p:nvSpPr>
        <p:spPr>
          <a:ln/>
        </p:spPr>
      </p:sp>
      <p:sp>
        <p:nvSpPr>
          <p:cNvPr id="111620" name="Rectangle 3"/>
          <p:cNvSpPr>
            <a:spLocks noGrp="1" noChangeArrowheads="1"/>
          </p:cNvSpPr>
          <p:nvPr>
            <p:ph type="body" idx="1"/>
          </p:nvPr>
        </p:nvSpPr>
        <p:spPr>
          <a:xfrm>
            <a:off x="915989" y="4344025"/>
            <a:ext cx="5026025" cy="4114488"/>
          </a:xfrm>
          <a:noFill/>
          <a:ln/>
        </p:spPr>
        <p:txBody>
          <a:bodyPr/>
          <a:lstStyle/>
          <a:p>
            <a:pPr marL="228600" indent="-228600" eaLnBrk="1" hangingPunct="1"/>
            <a:endParaRPr lang="en-US" dirty="0" smtClean="0"/>
          </a:p>
        </p:txBody>
      </p:sp>
    </p:spTree>
    <p:extLst>
      <p:ext uri="{BB962C8B-B14F-4D97-AF65-F5344CB8AC3E}">
        <p14:creationId xmlns:p14="http://schemas.microsoft.com/office/powerpoint/2010/main" xmlns="" val="78555098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p:cNvSpPr>
            <a:spLocks noGrp="1" noChangeArrowheads="1"/>
          </p:cNvSpPr>
          <p:nvPr>
            <p:ph type="sldNum" sz="quarter" idx="5"/>
          </p:nvPr>
        </p:nvSpPr>
        <p:spPr/>
        <p:txBody>
          <a:bodyPr/>
          <a:lstStyle/>
          <a:p>
            <a:pPr>
              <a:defRPr/>
            </a:pPr>
            <a:fld id="{6755A07A-3A36-4C23-93EA-8DC83BEBE1B3}" type="slidenum">
              <a:rPr lang="en-US" smtClean="0">
                <a:solidFill>
                  <a:prstClr val="black"/>
                </a:solidFill>
              </a:rPr>
              <a:pPr>
                <a:defRPr/>
              </a:pPr>
              <a:t>33</a:t>
            </a:fld>
            <a:endParaRPr lang="en-US" smtClean="0">
              <a:solidFill>
                <a:prstClr val="black"/>
              </a:solidFill>
            </a:endParaRPr>
          </a:p>
        </p:txBody>
      </p:sp>
      <p:sp>
        <p:nvSpPr>
          <p:cNvPr id="111619" name="Rectangle 2"/>
          <p:cNvSpPr>
            <a:spLocks noGrp="1" noRot="1" noChangeAspect="1" noChangeArrowheads="1" noTextEdit="1"/>
          </p:cNvSpPr>
          <p:nvPr>
            <p:ph type="sldImg"/>
          </p:nvPr>
        </p:nvSpPr>
        <p:spPr>
          <a:ln/>
        </p:spPr>
      </p:sp>
      <p:sp>
        <p:nvSpPr>
          <p:cNvPr id="111620" name="Rectangle 3"/>
          <p:cNvSpPr>
            <a:spLocks noGrp="1" noChangeArrowheads="1"/>
          </p:cNvSpPr>
          <p:nvPr>
            <p:ph type="body" idx="1"/>
          </p:nvPr>
        </p:nvSpPr>
        <p:spPr>
          <a:xfrm>
            <a:off x="915989" y="4344025"/>
            <a:ext cx="5026025" cy="4114488"/>
          </a:xfrm>
          <a:noFill/>
          <a:ln/>
        </p:spPr>
        <p:txBody>
          <a:bodyPr/>
          <a:lstStyle/>
          <a:p>
            <a:pPr marL="228600" indent="-228600" eaLnBrk="1" hangingPunct="1"/>
            <a:endParaRPr lang="en-US" dirty="0" smtClean="0"/>
          </a:p>
        </p:txBody>
      </p:sp>
    </p:spTree>
    <p:extLst>
      <p:ext uri="{BB962C8B-B14F-4D97-AF65-F5344CB8AC3E}">
        <p14:creationId xmlns:p14="http://schemas.microsoft.com/office/powerpoint/2010/main" xmlns="" val="48602228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p:cNvSpPr>
            <a:spLocks noGrp="1" noChangeArrowheads="1"/>
          </p:cNvSpPr>
          <p:nvPr>
            <p:ph type="sldNum" sz="quarter" idx="5"/>
          </p:nvPr>
        </p:nvSpPr>
        <p:spPr/>
        <p:txBody>
          <a:bodyPr/>
          <a:lstStyle/>
          <a:p>
            <a:pPr>
              <a:defRPr/>
            </a:pPr>
            <a:fld id="{6755A07A-3A36-4C23-93EA-8DC83BEBE1B3}" type="slidenum">
              <a:rPr lang="en-US" smtClean="0">
                <a:solidFill>
                  <a:prstClr val="black"/>
                </a:solidFill>
              </a:rPr>
              <a:pPr>
                <a:defRPr/>
              </a:pPr>
              <a:t>34</a:t>
            </a:fld>
            <a:endParaRPr lang="en-US" smtClean="0">
              <a:solidFill>
                <a:prstClr val="black"/>
              </a:solidFill>
            </a:endParaRPr>
          </a:p>
        </p:txBody>
      </p:sp>
      <p:sp>
        <p:nvSpPr>
          <p:cNvPr id="111619" name="Rectangle 2"/>
          <p:cNvSpPr>
            <a:spLocks noGrp="1" noRot="1" noChangeAspect="1" noChangeArrowheads="1" noTextEdit="1"/>
          </p:cNvSpPr>
          <p:nvPr>
            <p:ph type="sldImg"/>
          </p:nvPr>
        </p:nvSpPr>
        <p:spPr>
          <a:ln/>
        </p:spPr>
      </p:sp>
      <p:sp>
        <p:nvSpPr>
          <p:cNvPr id="111620" name="Rectangle 3"/>
          <p:cNvSpPr>
            <a:spLocks noGrp="1" noChangeArrowheads="1"/>
          </p:cNvSpPr>
          <p:nvPr>
            <p:ph type="body" idx="1"/>
          </p:nvPr>
        </p:nvSpPr>
        <p:spPr>
          <a:xfrm>
            <a:off x="915989" y="4344025"/>
            <a:ext cx="5026025" cy="4114488"/>
          </a:xfrm>
          <a:noFill/>
          <a:ln/>
        </p:spPr>
        <p:txBody>
          <a:bodyPr/>
          <a:lstStyle/>
          <a:p>
            <a:pPr marL="228600" indent="-228600" eaLnBrk="1" hangingPunct="1"/>
            <a:endParaRPr lang="en-US" dirty="0" smtClean="0"/>
          </a:p>
        </p:txBody>
      </p:sp>
    </p:spTree>
    <p:extLst>
      <p:ext uri="{BB962C8B-B14F-4D97-AF65-F5344CB8AC3E}">
        <p14:creationId xmlns:p14="http://schemas.microsoft.com/office/powerpoint/2010/main" xmlns="" val="116171644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p:cNvSpPr>
            <a:spLocks noGrp="1" noChangeArrowheads="1"/>
          </p:cNvSpPr>
          <p:nvPr>
            <p:ph type="sldNum" sz="quarter" idx="5"/>
          </p:nvPr>
        </p:nvSpPr>
        <p:spPr/>
        <p:txBody>
          <a:bodyPr/>
          <a:lstStyle/>
          <a:p>
            <a:pPr>
              <a:defRPr/>
            </a:pPr>
            <a:fld id="{6755A07A-3A36-4C23-93EA-8DC83BEBE1B3}" type="slidenum">
              <a:rPr lang="en-US" smtClean="0">
                <a:solidFill>
                  <a:prstClr val="black"/>
                </a:solidFill>
              </a:rPr>
              <a:pPr>
                <a:defRPr/>
              </a:pPr>
              <a:t>35</a:t>
            </a:fld>
            <a:endParaRPr lang="en-US" smtClean="0">
              <a:solidFill>
                <a:prstClr val="black"/>
              </a:solidFill>
            </a:endParaRPr>
          </a:p>
        </p:txBody>
      </p:sp>
      <p:sp>
        <p:nvSpPr>
          <p:cNvPr id="111619" name="Rectangle 2"/>
          <p:cNvSpPr>
            <a:spLocks noGrp="1" noRot="1" noChangeAspect="1" noChangeArrowheads="1" noTextEdit="1"/>
          </p:cNvSpPr>
          <p:nvPr>
            <p:ph type="sldImg"/>
          </p:nvPr>
        </p:nvSpPr>
        <p:spPr>
          <a:ln/>
        </p:spPr>
      </p:sp>
      <p:sp>
        <p:nvSpPr>
          <p:cNvPr id="111620" name="Rectangle 3"/>
          <p:cNvSpPr>
            <a:spLocks noGrp="1" noChangeArrowheads="1"/>
          </p:cNvSpPr>
          <p:nvPr>
            <p:ph type="body" idx="1"/>
          </p:nvPr>
        </p:nvSpPr>
        <p:spPr>
          <a:xfrm>
            <a:off x="915989" y="4344025"/>
            <a:ext cx="5026025" cy="4114488"/>
          </a:xfrm>
          <a:noFill/>
          <a:ln/>
        </p:spPr>
        <p:txBody>
          <a:bodyPr/>
          <a:lstStyle/>
          <a:p>
            <a:pPr marL="228600" indent="-228600" eaLnBrk="1" hangingPunct="1"/>
            <a:endParaRPr lang="en-US" dirty="0" smtClean="0"/>
          </a:p>
        </p:txBody>
      </p:sp>
    </p:spTree>
    <p:extLst>
      <p:ext uri="{BB962C8B-B14F-4D97-AF65-F5344CB8AC3E}">
        <p14:creationId xmlns:p14="http://schemas.microsoft.com/office/powerpoint/2010/main" xmlns="" val="152619027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D07E0E3-FA60-45FF-B0C9-DF1C60A04A75}" type="slidenum">
              <a:rPr lang="en-US"/>
              <a:pPr/>
              <a:t>36</a:t>
            </a:fld>
            <a:endParaRPr lang="en-US"/>
          </a:p>
        </p:txBody>
      </p:sp>
      <p:sp>
        <p:nvSpPr>
          <p:cNvPr id="576514" name="Rectangle 2"/>
          <p:cNvSpPr>
            <a:spLocks noGrp="1" noRot="1" noChangeAspect="1" noChangeArrowheads="1" noTextEdit="1"/>
          </p:cNvSpPr>
          <p:nvPr>
            <p:ph type="sldImg"/>
          </p:nvPr>
        </p:nvSpPr>
        <p:spPr>
          <a:xfrm>
            <a:off x="1144588" y="687388"/>
            <a:ext cx="4572000" cy="3429000"/>
          </a:xfrm>
          <a:ln/>
        </p:spPr>
      </p:sp>
      <p:sp>
        <p:nvSpPr>
          <p:cNvPr id="576515" name="Rectangle 3"/>
          <p:cNvSpPr>
            <a:spLocks noGrp="1" noChangeArrowheads="1"/>
          </p:cNvSpPr>
          <p:nvPr>
            <p:ph type="body" idx="1"/>
          </p:nvPr>
        </p:nvSpPr>
        <p:spPr>
          <a:xfrm>
            <a:off x="914400" y="4344025"/>
            <a:ext cx="5029200" cy="4112926"/>
          </a:xfrm>
        </p:spPr>
        <p:txBody>
          <a:bodyPr/>
          <a:lstStyle/>
          <a:p>
            <a:endParaRPr lang="en-US"/>
          </a:p>
        </p:txBody>
      </p:sp>
    </p:spTree>
    <p:extLst>
      <p:ext uri="{BB962C8B-B14F-4D97-AF65-F5344CB8AC3E}">
        <p14:creationId xmlns:p14="http://schemas.microsoft.com/office/powerpoint/2010/main" xmlns="" val="10936496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p:cNvSpPr>
            <a:spLocks noGrp="1" noChangeArrowheads="1"/>
          </p:cNvSpPr>
          <p:nvPr>
            <p:ph type="sldNum" sz="quarter" idx="5"/>
          </p:nvPr>
        </p:nvSpPr>
        <p:spPr/>
        <p:txBody>
          <a:bodyPr/>
          <a:lstStyle/>
          <a:p>
            <a:pPr>
              <a:defRPr/>
            </a:pPr>
            <a:fld id="{6755A07A-3A36-4C23-93EA-8DC83BEBE1B3}" type="slidenum">
              <a:rPr lang="en-US" smtClean="0">
                <a:solidFill>
                  <a:prstClr val="black"/>
                </a:solidFill>
              </a:rPr>
              <a:pPr>
                <a:defRPr/>
              </a:pPr>
              <a:t>37</a:t>
            </a:fld>
            <a:endParaRPr lang="en-US" smtClean="0">
              <a:solidFill>
                <a:prstClr val="black"/>
              </a:solidFill>
            </a:endParaRPr>
          </a:p>
        </p:txBody>
      </p:sp>
      <p:sp>
        <p:nvSpPr>
          <p:cNvPr id="111619" name="Rectangle 2"/>
          <p:cNvSpPr>
            <a:spLocks noGrp="1" noRot="1" noChangeAspect="1" noChangeArrowheads="1" noTextEdit="1"/>
          </p:cNvSpPr>
          <p:nvPr>
            <p:ph type="sldImg"/>
          </p:nvPr>
        </p:nvSpPr>
        <p:spPr>
          <a:ln/>
        </p:spPr>
      </p:sp>
      <p:sp>
        <p:nvSpPr>
          <p:cNvPr id="111620" name="Rectangle 3"/>
          <p:cNvSpPr>
            <a:spLocks noGrp="1" noChangeArrowheads="1"/>
          </p:cNvSpPr>
          <p:nvPr>
            <p:ph type="body" idx="1"/>
          </p:nvPr>
        </p:nvSpPr>
        <p:spPr>
          <a:xfrm>
            <a:off x="915989" y="4344025"/>
            <a:ext cx="5026025" cy="4114488"/>
          </a:xfrm>
          <a:noFill/>
          <a:ln/>
        </p:spPr>
        <p:txBody>
          <a:bodyPr/>
          <a:lstStyle/>
          <a:p>
            <a:pPr marL="228600" indent="-228600" eaLnBrk="1" hangingPunct="1"/>
            <a:endParaRPr lang="en-US" dirty="0" smtClean="0"/>
          </a:p>
        </p:txBody>
      </p:sp>
    </p:spTree>
    <p:extLst>
      <p:ext uri="{BB962C8B-B14F-4D97-AF65-F5344CB8AC3E}">
        <p14:creationId xmlns:p14="http://schemas.microsoft.com/office/powerpoint/2010/main" xmlns="" val="192973673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p:cNvSpPr>
            <a:spLocks noGrp="1" noChangeArrowheads="1"/>
          </p:cNvSpPr>
          <p:nvPr>
            <p:ph type="sldNum" sz="quarter" idx="5"/>
          </p:nvPr>
        </p:nvSpPr>
        <p:spPr/>
        <p:txBody>
          <a:bodyPr/>
          <a:lstStyle/>
          <a:p>
            <a:pPr>
              <a:defRPr/>
            </a:pPr>
            <a:fld id="{6755A07A-3A36-4C23-93EA-8DC83BEBE1B3}" type="slidenum">
              <a:rPr lang="en-US" smtClean="0">
                <a:solidFill>
                  <a:prstClr val="black"/>
                </a:solidFill>
              </a:rPr>
              <a:pPr>
                <a:defRPr/>
              </a:pPr>
              <a:t>38</a:t>
            </a:fld>
            <a:endParaRPr lang="en-US" smtClean="0">
              <a:solidFill>
                <a:prstClr val="black"/>
              </a:solidFill>
            </a:endParaRPr>
          </a:p>
        </p:txBody>
      </p:sp>
      <p:sp>
        <p:nvSpPr>
          <p:cNvPr id="111619" name="Rectangle 2"/>
          <p:cNvSpPr>
            <a:spLocks noGrp="1" noRot="1" noChangeAspect="1" noChangeArrowheads="1" noTextEdit="1"/>
          </p:cNvSpPr>
          <p:nvPr>
            <p:ph type="sldImg"/>
          </p:nvPr>
        </p:nvSpPr>
        <p:spPr>
          <a:ln/>
        </p:spPr>
      </p:sp>
      <p:sp>
        <p:nvSpPr>
          <p:cNvPr id="111620" name="Rectangle 3"/>
          <p:cNvSpPr>
            <a:spLocks noGrp="1" noChangeArrowheads="1"/>
          </p:cNvSpPr>
          <p:nvPr>
            <p:ph type="body" idx="1"/>
          </p:nvPr>
        </p:nvSpPr>
        <p:spPr>
          <a:xfrm>
            <a:off x="915989" y="4344025"/>
            <a:ext cx="5026025" cy="4114488"/>
          </a:xfrm>
          <a:noFill/>
          <a:ln/>
        </p:spPr>
        <p:txBody>
          <a:bodyPr/>
          <a:lstStyle/>
          <a:p>
            <a:pPr marL="228600" indent="-228600" eaLnBrk="1" hangingPunct="1"/>
            <a:endParaRPr lang="en-US" dirty="0" smtClean="0"/>
          </a:p>
        </p:txBody>
      </p:sp>
    </p:spTree>
    <p:extLst>
      <p:ext uri="{BB962C8B-B14F-4D97-AF65-F5344CB8AC3E}">
        <p14:creationId xmlns:p14="http://schemas.microsoft.com/office/powerpoint/2010/main" xmlns="" val="19297367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E6EF8079-B432-4C26-8729-81BB81E26E85}" type="slidenum">
              <a:rPr lang="en-US"/>
              <a:pPr/>
              <a:t>4</a:t>
            </a:fld>
            <a:endParaRPr lang="en-US"/>
          </a:p>
        </p:txBody>
      </p:sp>
      <p:sp>
        <p:nvSpPr>
          <p:cNvPr id="104450" name="Rectangle 7"/>
          <p:cNvSpPr txBox="1">
            <a:spLocks noGrp="1" noChangeArrowheads="1"/>
          </p:cNvSpPr>
          <p:nvPr/>
        </p:nvSpPr>
        <p:spPr bwMode="auto">
          <a:xfrm>
            <a:off x="3884613" y="8685213"/>
            <a:ext cx="2971800" cy="457200"/>
          </a:xfrm>
          <a:prstGeom prst="rect">
            <a:avLst/>
          </a:prstGeom>
          <a:noFill/>
          <a:ln>
            <a:miter lim="800000"/>
            <a:headEnd/>
            <a:tailEnd/>
          </a:ln>
        </p:spPr>
        <p:txBody>
          <a:bodyPr lIns="91417" tIns="45708" rIns="91417" bIns="45708" anchor="b"/>
          <a:lstStyle/>
          <a:p>
            <a:pPr algn="r" eaLnBrk="1" hangingPunct="1">
              <a:defRPr/>
            </a:pPr>
            <a:fld id="{E033FE00-2D46-482F-B192-FAD000B18546}" type="slidenum">
              <a:rPr lang="en-US" sz="1200"/>
              <a:pPr algn="r" eaLnBrk="1" hangingPunct="1">
                <a:defRPr/>
              </a:pPr>
              <a:t>4</a:t>
            </a:fld>
            <a:endParaRPr lang="en-US" sz="1200"/>
          </a:p>
        </p:txBody>
      </p:sp>
      <p:sp>
        <p:nvSpPr>
          <p:cNvPr id="44035" name="Rectangle 2"/>
          <p:cNvSpPr>
            <a:spLocks noGrp="1" noRot="1" noChangeAspect="1" noChangeArrowheads="1" noTextEdit="1"/>
          </p:cNvSpPr>
          <p:nvPr>
            <p:ph type="sldImg"/>
          </p:nvPr>
        </p:nvSpPr>
        <p:spPr>
          <a:xfrm>
            <a:off x="1144588" y="685800"/>
            <a:ext cx="4572000" cy="3429000"/>
          </a:xfrm>
          <a:ln/>
        </p:spPr>
      </p:sp>
      <p:sp>
        <p:nvSpPr>
          <p:cNvPr id="44036" name="Rectangle 3"/>
          <p:cNvSpPr>
            <a:spLocks noGrp="1" noChangeArrowheads="1"/>
          </p:cNvSpPr>
          <p:nvPr>
            <p:ph type="body" idx="1"/>
          </p:nvPr>
        </p:nvSpPr>
        <p:spPr>
          <a:xfrm>
            <a:off x="915988" y="4343400"/>
            <a:ext cx="5026025" cy="4114800"/>
          </a:xfrm>
          <a:noFill/>
        </p:spPr>
        <p:txBody>
          <a:bodyPr lIns="91417" tIns="45708" rIns="91417" bIns="45708"/>
          <a:lstStyle/>
          <a:p>
            <a:pPr marL="228600" indent="-228600"/>
            <a:r>
              <a:rPr lang="en-US" dirty="0" smtClean="0"/>
              <a:t>Furthermore</a:t>
            </a:r>
            <a:r>
              <a:rPr lang="en-US" baseline="0" dirty="0" smtClean="0"/>
              <a:t> in NCE the macroscopic state  is defined in terms of the expectation of the evolving agent distribution</a:t>
            </a:r>
            <a:endParaRPr 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D07E0E3-FA60-45FF-B0C9-DF1C60A04A75}" type="slidenum">
              <a:rPr lang="en-US"/>
              <a:pPr/>
              <a:t>5</a:t>
            </a:fld>
            <a:endParaRPr lang="en-US"/>
          </a:p>
        </p:txBody>
      </p:sp>
      <p:sp>
        <p:nvSpPr>
          <p:cNvPr id="576514" name="Rectangle 2"/>
          <p:cNvSpPr>
            <a:spLocks noGrp="1" noRot="1" noChangeAspect="1" noChangeArrowheads="1" noTextEdit="1"/>
          </p:cNvSpPr>
          <p:nvPr>
            <p:ph type="sldImg"/>
          </p:nvPr>
        </p:nvSpPr>
        <p:spPr>
          <a:xfrm>
            <a:off x="1144588" y="687388"/>
            <a:ext cx="4572000" cy="3429000"/>
          </a:xfrm>
          <a:ln/>
        </p:spPr>
      </p:sp>
      <p:sp>
        <p:nvSpPr>
          <p:cNvPr id="576515" name="Rectangle 3"/>
          <p:cNvSpPr>
            <a:spLocks noGrp="1" noChangeArrowheads="1"/>
          </p:cNvSpPr>
          <p:nvPr>
            <p:ph type="body" idx="1"/>
          </p:nvPr>
        </p:nvSpPr>
        <p:spPr>
          <a:xfrm>
            <a:off x="914400" y="4344025"/>
            <a:ext cx="5029200" cy="4112926"/>
          </a:xfrm>
        </p:spPr>
        <p:txBody>
          <a:bodyPr/>
          <a:lstStyle/>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E6EF8079-B432-4C26-8729-81BB81E26E85}" type="slidenum">
              <a:rPr lang="en-US"/>
              <a:pPr/>
              <a:t>6</a:t>
            </a:fld>
            <a:endParaRPr lang="en-US"/>
          </a:p>
        </p:txBody>
      </p:sp>
      <p:sp>
        <p:nvSpPr>
          <p:cNvPr id="104450" name="Rectangle 7"/>
          <p:cNvSpPr txBox="1">
            <a:spLocks noGrp="1" noChangeArrowheads="1"/>
          </p:cNvSpPr>
          <p:nvPr/>
        </p:nvSpPr>
        <p:spPr bwMode="auto">
          <a:xfrm>
            <a:off x="3884613" y="8685213"/>
            <a:ext cx="2971800" cy="457200"/>
          </a:xfrm>
          <a:prstGeom prst="rect">
            <a:avLst/>
          </a:prstGeom>
          <a:noFill/>
          <a:ln>
            <a:miter lim="800000"/>
            <a:headEnd/>
            <a:tailEnd/>
          </a:ln>
        </p:spPr>
        <p:txBody>
          <a:bodyPr lIns="91417" tIns="45708" rIns="91417" bIns="45708" anchor="b"/>
          <a:lstStyle/>
          <a:p>
            <a:pPr algn="r" eaLnBrk="1" hangingPunct="1">
              <a:defRPr/>
            </a:pPr>
            <a:fld id="{E033FE00-2D46-482F-B192-FAD000B18546}" type="slidenum">
              <a:rPr lang="en-US" sz="1200"/>
              <a:pPr algn="r" eaLnBrk="1" hangingPunct="1">
                <a:defRPr/>
              </a:pPr>
              <a:t>6</a:t>
            </a:fld>
            <a:endParaRPr lang="en-US" sz="1200"/>
          </a:p>
        </p:txBody>
      </p:sp>
      <p:sp>
        <p:nvSpPr>
          <p:cNvPr id="44035" name="Rectangle 2"/>
          <p:cNvSpPr>
            <a:spLocks noGrp="1" noRot="1" noChangeAspect="1" noChangeArrowheads="1" noTextEdit="1"/>
          </p:cNvSpPr>
          <p:nvPr>
            <p:ph type="sldImg"/>
          </p:nvPr>
        </p:nvSpPr>
        <p:spPr>
          <a:xfrm>
            <a:off x="1144588" y="685800"/>
            <a:ext cx="4572000" cy="3429000"/>
          </a:xfrm>
          <a:ln/>
        </p:spPr>
      </p:sp>
      <p:sp>
        <p:nvSpPr>
          <p:cNvPr id="44036" name="Rectangle 3"/>
          <p:cNvSpPr>
            <a:spLocks noGrp="1" noChangeArrowheads="1"/>
          </p:cNvSpPr>
          <p:nvPr>
            <p:ph type="body" idx="1"/>
          </p:nvPr>
        </p:nvSpPr>
        <p:spPr>
          <a:xfrm>
            <a:off x="915988" y="4343400"/>
            <a:ext cx="5026025" cy="4114800"/>
          </a:xfrm>
          <a:noFill/>
        </p:spPr>
        <p:txBody>
          <a:bodyPr lIns="91417" tIns="45708" rIns="91417" bIns="45708"/>
          <a:lstStyle/>
          <a:p>
            <a:pPr marL="228600" indent="-228600"/>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E6EF8079-B432-4C26-8729-81BB81E26E85}" type="slidenum">
              <a:rPr lang="en-US"/>
              <a:pPr/>
              <a:t>7</a:t>
            </a:fld>
            <a:endParaRPr lang="en-US"/>
          </a:p>
        </p:txBody>
      </p:sp>
      <p:sp>
        <p:nvSpPr>
          <p:cNvPr id="104450" name="Rectangle 7"/>
          <p:cNvSpPr txBox="1">
            <a:spLocks noGrp="1" noChangeArrowheads="1"/>
          </p:cNvSpPr>
          <p:nvPr/>
        </p:nvSpPr>
        <p:spPr bwMode="auto">
          <a:xfrm>
            <a:off x="3884613" y="8685213"/>
            <a:ext cx="2971800" cy="457200"/>
          </a:xfrm>
          <a:prstGeom prst="rect">
            <a:avLst/>
          </a:prstGeom>
          <a:noFill/>
          <a:ln>
            <a:miter lim="800000"/>
            <a:headEnd/>
            <a:tailEnd/>
          </a:ln>
        </p:spPr>
        <p:txBody>
          <a:bodyPr lIns="91417" tIns="45708" rIns="91417" bIns="45708" anchor="b"/>
          <a:lstStyle/>
          <a:p>
            <a:pPr algn="r" eaLnBrk="1" hangingPunct="1">
              <a:defRPr/>
            </a:pPr>
            <a:fld id="{E033FE00-2D46-482F-B192-FAD000B18546}" type="slidenum">
              <a:rPr lang="en-US" sz="1200"/>
              <a:pPr algn="r" eaLnBrk="1" hangingPunct="1">
                <a:defRPr/>
              </a:pPr>
              <a:t>7</a:t>
            </a:fld>
            <a:endParaRPr lang="en-US" sz="1200"/>
          </a:p>
        </p:txBody>
      </p:sp>
      <p:sp>
        <p:nvSpPr>
          <p:cNvPr id="44035" name="Rectangle 2"/>
          <p:cNvSpPr>
            <a:spLocks noGrp="1" noRot="1" noChangeAspect="1" noChangeArrowheads="1" noTextEdit="1"/>
          </p:cNvSpPr>
          <p:nvPr>
            <p:ph type="sldImg"/>
          </p:nvPr>
        </p:nvSpPr>
        <p:spPr>
          <a:xfrm>
            <a:off x="1144588" y="685800"/>
            <a:ext cx="4572000" cy="3429000"/>
          </a:xfrm>
          <a:ln/>
        </p:spPr>
      </p:sp>
      <p:sp>
        <p:nvSpPr>
          <p:cNvPr id="44036" name="Rectangle 3"/>
          <p:cNvSpPr>
            <a:spLocks noGrp="1" noChangeArrowheads="1"/>
          </p:cNvSpPr>
          <p:nvPr>
            <p:ph type="body" idx="1"/>
          </p:nvPr>
        </p:nvSpPr>
        <p:spPr>
          <a:xfrm>
            <a:off x="915988" y="4343400"/>
            <a:ext cx="5026025" cy="4114800"/>
          </a:xfrm>
          <a:noFill/>
        </p:spPr>
        <p:txBody>
          <a:bodyPr lIns="91417" tIns="45708" rIns="91417" bIns="45708"/>
          <a:lstStyle/>
          <a:p>
            <a:pPr marL="228600" indent="-228600"/>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E6EF8079-B432-4C26-8729-81BB81E26E85}" type="slidenum">
              <a:rPr lang="en-US"/>
              <a:pPr/>
              <a:t>8</a:t>
            </a:fld>
            <a:endParaRPr lang="en-US"/>
          </a:p>
        </p:txBody>
      </p:sp>
      <p:sp>
        <p:nvSpPr>
          <p:cNvPr id="104450" name="Rectangle 7"/>
          <p:cNvSpPr txBox="1">
            <a:spLocks noGrp="1" noChangeArrowheads="1"/>
          </p:cNvSpPr>
          <p:nvPr/>
        </p:nvSpPr>
        <p:spPr bwMode="auto">
          <a:xfrm>
            <a:off x="3884613" y="8685213"/>
            <a:ext cx="2971800" cy="457200"/>
          </a:xfrm>
          <a:prstGeom prst="rect">
            <a:avLst/>
          </a:prstGeom>
          <a:noFill/>
          <a:ln>
            <a:miter lim="800000"/>
            <a:headEnd/>
            <a:tailEnd/>
          </a:ln>
        </p:spPr>
        <p:txBody>
          <a:bodyPr lIns="91417" tIns="45708" rIns="91417" bIns="45708" anchor="b"/>
          <a:lstStyle/>
          <a:p>
            <a:pPr algn="r" eaLnBrk="1" hangingPunct="1">
              <a:defRPr/>
            </a:pPr>
            <a:fld id="{E033FE00-2D46-482F-B192-FAD000B18546}" type="slidenum">
              <a:rPr lang="en-US" sz="1200"/>
              <a:pPr algn="r" eaLnBrk="1" hangingPunct="1">
                <a:defRPr/>
              </a:pPr>
              <a:t>8</a:t>
            </a:fld>
            <a:endParaRPr lang="en-US" sz="1200"/>
          </a:p>
        </p:txBody>
      </p:sp>
      <p:sp>
        <p:nvSpPr>
          <p:cNvPr id="44035" name="Rectangle 2"/>
          <p:cNvSpPr>
            <a:spLocks noGrp="1" noRot="1" noChangeAspect="1" noChangeArrowheads="1" noTextEdit="1"/>
          </p:cNvSpPr>
          <p:nvPr>
            <p:ph type="sldImg"/>
          </p:nvPr>
        </p:nvSpPr>
        <p:spPr>
          <a:xfrm>
            <a:off x="1144588" y="685800"/>
            <a:ext cx="4572000" cy="3429000"/>
          </a:xfrm>
          <a:ln/>
        </p:spPr>
      </p:sp>
      <p:sp>
        <p:nvSpPr>
          <p:cNvPr id="44036" name="Rectangle 3"/>
          <p:cNvSpPr>
            <a:spLocks noGrp="1" noChangeArrowheads="1"/>
          </p:cNvSpPr>
          <p:nvPr>
            <p:ph type="body" idx="1"/>
          </p:nvPr>
        </p:nvSpPr>
        <p:spPr>
          <a:xfrm>
            <a:off x="915988" y="4343400"/>
            <a:ext cx="5026025" cy="4114800"/>
          </a:xfrm>
          <a:noFill/>
        </p:spPr>
        <p:txBody>
          <a:bodyPr lIns="91417" tIns="45708" rIns="91417" bIns="45708"/>
          <a:lstStyle/>
          <a:p>
            <a:pPr marL="228600" indent="-228600"/>
            <a:endParaRPr 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E6EF8079-B432-4C26-8729-81BB81E26E85}" type="slidenum">
              <a:rPr lang="en-US"/>
              <a:pPr/>
              <a:t>9</a:t>
            </a:fld>
            <a:endParaRPr lang="en-US"/>
          </a:p>
        </p:txBody>
      </p:sp>
      <p:sp>
        <p:nvSpPr>
          <p:cNvPr id="104450" name="Rectangle 7"/>
          <p:cNvSpPr txBox="1">
            <a:spLocks noGrp="1" noChangeArrowheads="1"/>
          </p:cNvSpPr>
          <p:nvPr/>
        </p:nvSpPr>
        <p:spPr bwMode="auto">
          <a:xfrm>
            <a:off x="3884613" y="8685213"/>
            <a:ext cx="2971800" cy="457200"/>
          </a:xfrm>
          <a:prstGeom prst="rect">
            <a:avLst/>
          </a:prstGeom>
          <a:noFill/>
          <a:ln>
            <a:miter lim="800000"/>
            <a:headEnd/>
            <a:tailEnd/>
          </a:ln>
        </p:spPr>
        <p:txBody>
          <a:bodyPr lIns="91417" tIns="45708" rIns="91417" bIns="45708" anchor="b"/>
          <a:lstStyle/>
          <a:p>
            <a:pPr algn="r" eaLnBrk="1" hangingPunct="1">
              <a:defRPr/>
            </a:pPr>
            <a:fld id="{E033FE00-2D46-482F-B192-FAD000B18546}" type="slidenum">
              <a:rPr lang="en-US" sz="1200"/>
              <a:pPr algn="r" eaLnBrk="1" hangingPunct="1">
                <a:defRPr/>
              </a:pPr>
              <a:t>9</a:t>
            </a:fld>
            <a:endParaRPr lang="en-US" sz="1200"/>
          </a:p>
        </p:txBody>
      </p:sp>
      <p:sp>
        <p:nvSpPr>
          <p:cNvPr id="44035" name="Rectangle 2"/>
          <p:cNvSpPr>
            <a:spLocks noGrp="1" noRot="1" noChangeAspect="1" noChangeArrowheads="1" noTextEdit="1"/>
          </p:cNvSpPr>
          <p:nvPr>
            <p:ph type="sldImg"/>
          </p:nvPr>
        </p:nvSpPr>
        <p:spPr>
          <a:xfrm>
            <a:off x="1144588" y="685800"/>
            <a:ext cx="4572000" cy="3429000"/>
          </a:xfrm>
          <a:ln/>
        </p:spPr>
      </p:sp>
      <p:sp>
        <p:nvSpPr>
          <p:cNvPr id="44036" name="Rectangle 3"/>
          <p:cNvSpPr>
            <a:spLocks noGrp="1" noChangeArrowheads="1"/>
          </p:cNvSpPr>
          <p:nvPr>
            <p:ph type="body" idx="1"/>
          </p:nvPr>
        </p:nvSpPr>
        <p:spPr>
          <a:xfrm>
            <a:off x="915988" y="4343400"/>
            <a:ext cx="5026025" cy="4114800"/>
          </a:xfrm>
          <a:noFill/>
        </p:spPr>
        <p:txBody>
          <a:bodyPr lIns="91417" tIns="45708" rIns="91417" bIns="45708"/>
          <a:lstStyle/>
          <a:p>
            <a:pPr marL="228600" indent="-228600"/>
            <a:r>
              <a:rPr lang="en-US" dirty="0" smtClean="0"/>
              <a:t>Furthermore</a:t>
            </a:r>
            <a:r>
              <a:rPr lang="en-US" baseline="0" dirty="0" smtClean="0"/>
              <a:t> in NCE the macroscopic state  is defined in terms of the expectation of the evolving agent distribution</a:t>
            </a:r>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0" name="Picture 9" descr="0625_06_174_select.jpg"/>
          <p:cNvPicPr>
            <a:picLocks noChangeAspect="1"/>
          </p:cNvPicPr>
          <p:nvPr userDrawn="1"/>
        </p:nvPicPr>
        <p:blipFill rotWithShape="1">
          <a:blip r:embed="rId2" cstate="print">
            <a:extLst>
              <a:ext uri="{28A0092B-C50C-407E-A947-70E740481C1C}">
                <a14:useLocalDpi xmlns="" xmlns:a14="http://schemas.microsoft.com/office/drawing/2010/main"/>
              </a:ext>
            </a:extLst>
          </a:blip>
          <a:srcRect/>
          <a:stretch/>
        </p:blipFill>
        <p:spPr>
          <a:xfrm>
            <a:off x="-1" y="0"/>
            <a:ext cx="9144001" cy="6864046"/>
          </a:xfrm>
          <a:prstGeom prst="rect">
            <a:avLst/>
          </a:prstGeom>
        </p:spPr>
      </p:pic>
      <p:sp>
        <p:nvSpPr>
          <p:cNvPr id="4" name="Date Placeholder 3"/>
          <p:cNvSpPr>
            <a:spLocks noGrp="1"/>
          </p:cNvSpPr>
          <p:nvPr>
            <p:ph type="dt" sz="half" idx="10"/>
          </p:nvPr>
        </p:nvSpPr>
        <p:spPr/>
        <p:txBody>
          <a:bodyPr/>
          <a:lstStyle/>
          <a:p>
            <a:fld id="{840601E4-3F87-485E-BCF1-0932C51EED9D}" type="datetimeFigureOut">
              <a:rPr lang="en-US" smtClean="0">
                <a:solidFill>
                  <a:prstClr val="black">
                    <a:tint val="75000"/>
                  </a:prstClr>
                </a:solidFill>
              </a:rPr>
              <a:pPr/>
              <a:t>8/1/2017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6315554C-9387-4378-80C2-5F7076CAC952}" type="slidenum">
              <a:rPr lang="en-US" smtClean="0">
                <a:solidFill>
                  <a:prstClr val="black">
                    <a:tint val="75000"/>
                  </a:prstClr>
                </a:solidFill>
              </a:rPr>
              <a:pPr/>
              <a:t>‹#›</a:t>
            </a:fld>
            <a:endParaRPr lang="en-US">
              <a:solidFill>
                <a:prstClr val="black">
                  <a:tint val="75000"/>
                </a:prstClr>
              </a:solidFill>
            </a:endParaRPr>
          </a:p>
        </p:txBody>
      </p:sp>
      <p:pic>
        <p:nvPicPr>
          <p:cNvPr id="8" name="Picture 7" descr="cu white lrg.psd"/>
          <p:cNvPicPr>
            <a:picLocks noChangeAspect="1"/>
          </p:cNvPicPr>
          <p:nvPr userDrawn="1"/>
        </p:nvPicPr>
        <p:blipFill rotWithShape="1">
          <a:blip r:embed="rId3" cstate="print">
            <a:extLst>
              <a:ext uri="{28A0092B-C50C-407E-A947-70E740481C1C}">
                <a14:useLocalDpi xmlns="" xmlns:a14="http://schemas.microsoft.com/office/drawing/2010/main"/>
              </a:ext>
            </a:extLst>
          </a:blip>
          <a:srcRect/>
          <a:stretch/>
        </p:blipFill>
        <p:spPr>
          <a:xfrm>
            <a:off x="182033" y="402168"/>
            <a:ext cx="1299634" cy="1267968"/>
          </a:xfrm>
          <a:prstGeom prst="rect">
            <a:avLst/>
          </a:prstGeom>
        </p:spPr>
      </p:pic>
      <p:sp>
        <p:nvSpPr>
          <p:cNvPr id="9" name="Rectangle 8"/>
          <p:cNvSpPr/>
          <p:nvPr userDrawn="1"/>
        </p:nvSpPr>
        <p:spPr>
          <a:xfrm>
            <a:off x="0" y="0"/>
            <a:ext cx="9144000" cy="222250"/>
          </a:xfrm>
          <a:prstGeom prst="rect">
            <a:avLst/>
          </a:prstGeom>
          <a:solidFill>
            <a:srgbClr val="B31B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1" fontAlgn="auto" hangingPunct="1">
              <a:spcBef>
                <a:spcPts val="0"/>
              </a:spcBef>
              <a:spcAft>
                <a:spcPts val="0"/>
              </a:spcAft>
            </a:pPr>
            <a:endParaRPr lang="en-US" dirty="0">
              <a:solidFill>
                <a:prstClr val="white"/>
              </a:solidFill>
            </a:endParaRPr>
          </a:p>
        </p:txBody>
      </p:sp>
      <p:sp>
        <p:nvSpPr>
          <p:cNvPr id="19" name="Title 18"/>
          <p:cNvSpPr>
            <a:spLocks noGrp="1"/>
          </p:cNvSpPr>
          <p:nvPr>
            <p:ph type="title"/>
          </p:nvPr>
        </p:nvSpPr>
        <p:spPr>
          <a:xfrm>
            <a:off x="328085" y="1828800"/>
            <a:ext cx="4777596" cy="1143000"/>
          </a:xfrm>
        </p:spPr>
        <p:txBody>
          <a:bodyPr anchor="t">
            <a:normAutofit/>
          </a:bodyPr>
          <a:lstStyle>
            <a:lvl1pPr algn="l">
              <a:defRPr sz="3200" baseline="0">
                <a:solidFill>
                  <a:schemeClr val="bg1"/>
                </a:solidFill>
              </a:defRPr>
            </a:lvl1pPr>
          </a:lstStyle>
          <a:p>
            <a:endParaRPr lang="en-US" dirty="0"/>
          </a:p>
        </p:txBody>
      </p:sp>
      <p:sp>
        <p:nvSpPr>
          <p:cNvPr id="21" name="Text Placeholder 20"/>
          <p:cNvSpPr>
            <a:spLocks noGrp="1"/>
          </p:cNvSpPr>
          <p:nvPr>
            <p:ph type="body" sz="quarter" idx="13"/>
          </p:nvPr>
        </p:nvSpPr>
        <p:spPr>
          <a:xfrm>
            <a:off x="328613" y="3200422"/>
            <a:ext cx="4137025" cy="1066800"/>
          </a:xfrm>
        </p:spPr>
        <p:txBody>
          <a:bodyPr>
            <a:noAutofit/>
          </a:bodyPr>
          <a:lstStyle>
            <a:lvl1pPr marL="0" marR="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sz="1800">
                <a:solidFill>
                  <a:schemeClr val="bg1"/>
                </a:solidFill>
                <a:latin typeface="+mn-lt"/>
              </a:defRPr>
            </a:lvl1pPr>
          </a:lstStyle>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endParaRPr lang="en-US" dirty="0" smtClean="0">
              <a:solidFill>
                <a:srgbClr val="FFFFFF"/>
              </a:solidFill>
              <a:latin typeface="+mn-lt"/>
              <a:cs typeface="Times"/>
            </a:endParaRPr>
          </a:p>
        </p:txBody>
      </p:sp>
    </p:spTree>
    <p:extLst>
      <p:ext uri="{BB962C8B-B14F-4D97-AF65-F5344CB8AC3E}">
        <p14:creationId xmlns="" xmlns:p14="http://schemas.microsoft.com/office/powerpoint/2010/main" val="2431526657"/>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pic>
        <p:nvPicPr>
          <p:cNvPr id="12" name="Picture 11" descr="0580_07_119_select.jpg"/>
          <p:cNvPicPr>
            <a:picLocks noChangeAspect="1"/>
          </p:cNvPicPr>
          <p:nvPr userDrawn="1"/>
        </p:nvPicPr>
        <p:blipFill rotWithShape="1">
          <a:blip r:embed="rId2" cstate="print">
            <a:extLst>
              <a:ext uri="{28A0092B-C50C-407E-A947-70E740481C1C}">
                <a14:useLocalDpi xmlns="" xmlns:a14="http://schemas.microsoft.com/office/drawing/2010/main"/>
              </a:ext>
            </a:extLst>
          </a:blip>
          <a:srcRect/>
          <a:stretch/>
        </p:blipFill>
        <p:spPr>
          <a:xfrm>
            <a:off x="-8468" y="200377"/>
            <a:ext cx="9144001" cy="6663266"/>
          </a:xfrm>
          <a:prstGeom prst="rect">
            <a:avLst/>
          </a:prstGeom>
        </p:spPr>
      </p:pic>
      <p:sp>
        <p:nvSpPr>
          <p:cNvPr id="4" name="Date Placeholder 3"/>
          <p:cNvSpPr>
            <a:spLocks noGrp="1"/>
          </p:cNvSpPr>
          <p:nvPr>
            <p:ph type="dt" sz="half" idx="10"/>
          </p:nvPr>
        </p:nvSpPr>
        <p:spPr/>
        <p:txBody>
          <a:bodyPr/>
          <a:lstStyle/>
          <a:p>
            <a:fld id="{840601E4-3F87-485E-BCF1-0932C51EED9D}" type="datetimeFigureOut">
              <a:rPr lang="en-US" smtClean="0">
                <a:solidFill>
                  <a:prstClr val="black">
                    <a:tint val="75000"/>
                  </a:prstClr>
                </a:solidFill>
              </a:rPr>
              <a:pPr/>
              <a:t>8/1/2017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6315554C-9387-4378-80C2-5F7076CAC952}" type="slidenum">
              <a:rPr lang="en-US" smtClean="0">
                <a:solidFill>
                  <a:prstClr val="black">
                    <a:tint val="75000"/>
                  </a:prstClr>
                </a:solidFill>
              </a:rPr>
              <a:pPr/>
              <a:t>‹#›</a:t>
            </a:fld>
            <a:endParaRPr lang="en-US">
              <a:solidFill>
                <a:prstClr val="black">
                  <a:tint val="75000"/>
                </a:prstClr>
              </a:solidFill>
            </a:endParaRPr>
          </a:p>
        </p:txBody>
      </p:sp>
      <p:pic>
        <p:nvPicPr>
          <p:cNvPr id="8" name="Picture 7" descr="cu white lrg.psd"/>
          <p:cNvPicPr>
            <a:picLocks noChangeAspect="1"/>
          </p:cNvPicPr>
          <p:nvPr userDrawn="1"/>
        </p:nvPicPr>
        <p:blipFill rotWithShape="1">
          <a:blip r:embed="rId3" cstate="print">
            <a:extLst>
              <a:ext uri="{28A0092B-C50C-407E-A947-70E740481C1C}">
                <a14:useLocalDpi xmlns="" xmlns:a14="http://schemas.microsoft.com/office/drawing/2010/main"/>
              </a:ext>
            </a:extLst>
          </a:blip>
          <a:srcRect/>
          <a:stretch/>
        </p:blipFill>
        <p:spPr>
          <a:xfrm>
            <a:off x="182033" y="402168"/>
            <a:ext cx="1299634" cy="1267968"/>
          </a:xfrm>
          <a:prstGeom prst="rect">
            <a:avLst/>
          </a:prstGeom>
        </p:spPr>
      </p:pic>
      <p:sp>
        <p:nvSpPr>
          <p:cNvPr id="9" name="Rectangle 8"/>
          <p:cNvSpPr/>
          <p:nvPr userDrawn="1"/>
        </p:nvSpPr>
        <p:spPr>
          <a:xfrm>
            <a:off x="0" y="0"/>
            <a:ext cx="9144000" cy="222250"/>
          </a:xfrm>
          <a:prstGeom prst="rect">
            <a:avLst/>
          </a:prstGeom>
          <a:solidFill>
            <a:srgbClr val="B31B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1" fontAlgn="auto" hangingPunct="1">
              <a:spcBef>
                <a:spcPts val="0"/>
              </a:spcBef>
              <a:spcAft>
                <a:spcPts val="0"/>
              </a:spcAft>
            </a:pPr>
            <a:endParaRPr lang="en-US" dirty="0">
              <a:solidFill>
                <a:prstClr val="white"/>
              </a:solidFill>
            </a:endParaRPr>
          </a:p>
        </p:txBody>
      </p:sp>
      <p:sp>
        <p:nvSpPr>
          <p:cNvPr id="19" name="Title 18"/>
          <p:cNvSpPr>
            <a:spLocks noGrp="1"/>
          </p:cNvSpPr>
          <p:nvPr>
            <p:ph type="title"/>
          </p:nvPr>
        </p:nvSpPr>
        <p:spPr>
          <a:xfrm>
            <a:off x="328085" y="1828800"/>
            <a:ext cx="4777596" cy="1143000"/>
          </a:xfrm>
        </p:spPr>
        <p:txBody>
          <a:bodyPr anchor="t">
            <a:normAutofit/>
          </a:bodyPr>
          <a:lstStyle>
            <a:lvl1pPr algn="l">
              <a:defRPr sz="3200" baseline="0">
                <a:solidFill>
                  <a:schemeClr val="bg1"/>
                </a:solidFill>
              </a:defRPr>
            </a:lvl1pPr>
          </a:lstStyle>
          <a:p>
            <a:endParaRPr lang="en-US" dirty="0"/>
          </a:p>
        </p:txBody>
      </p:sp>
      <p:sp>
        <p:nvSpPr>
          <p:cNvPr id="21" name="Text Placeholder 20"/>
          <p:cNvSpPr>
            <a:spLocks noGrp="1"/>
          </p:cNvSpPr>
          <p:nvPr>
            <p:ph type="body" sz="quarter" idx="13"/>
          </p:nvPr>
        </p:nvSpPr>
        <p:spPr>
          <a:xfrm>
            <a:off x="328613" y="3200422"/>
            <a:ext cx="4137025" cy="1066800"/>
          </a:xfrm>
        </p:spPr>
        <p:txBody>
          <a:bodyPr>
            <a:noAutofit/>
          </a:bodyPr>
          <a:lstStyle>
            <a:lvl1pPr marL="0" marR="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sz="1800">
                <a:solidFill>
                  <a:schemeClr val="bg1"/>
                </a:solidFill>
                <a:latin typeface="+mn-lt"/>
              </a:defRPr>
            </a:lvl1pPr>
          </a:lstStyle>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endParaRPr lang="en-US" dirty="0" smtClean="0">
              <a:solidFill>
                <a:srgbClr val="FFFFFF"/>
              </a:solidFill>
              <a:latin typeface="+mn-lt"/>
              <a:cs typeface="Times"/>
            </a:endParaRPr>
          </a:p>
        </p:txBody>
      </p:sp>
    </p:spTree>
    <p:extLst>
      <p:ext uri="{BB962C8B-B14F-4D97-AF65-F5344CB8AC3E}">
        <p14:creationId xmlns="" xmlns:p14="http://schemas.microsoft.com/office/powerpoint/2010/main" val="126514913"/>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pic>
        <p:nvPicPr>
          <p:cNvPr id="14" name="Picture 13" descr="0957_12_052_select.jpg"/>
          <p:cNvPicPr>
            <a:picLocks noChangeAspect="1"/>
          </p:cNvPicPr>
          <p:nvPr userDrawn="1"/>
        </p:nvPicPr>
        <p:blipFill rotWithShape="1">
          <a:blip r:embed="rId2" cstate="print">
            <a:extLst>
              <a:ext uri="{28A0092B-C50C-407E-A947-70E740481C1C}">
                <a14:useLocalDpi xmlns="" xmlns:a14="http://schemas.microsoft.com/office/drawing/2010/main"/>
              </a:ext>
            </a:extLst>
          </a:blip>
          <a:srcRect/>
          <a:stretch/>
        </p:blipFill>
        <p:spPr>
          <a:xfrm>
            <a:off x="0" y="211666"/>
            <a:ext cx="9144000" cy="6646333"/>
          </a:xfrm>
          <a:prstGeom prst="rect">
            <a:avLst/>
          </a:prstGeom>
        </p:spPr>
      </p:pic>
      <p:sp>
        <p:nvSpPr>
          <p:cNvPr id="4" name="Date Placeholder 3"/>
          <p:cNvSpPr>
            <a:spLocks noGrp="1"/>
          </p:cNvSpPr>
          <p:nvPr>
            <p:ph type="dt" sz="half" idx="10"/>
          </p:nvPr>
        </p:nvSpPr>
        <p:spPr/>
        <p:txBody>
          <a:bodyPr/>
          <a:lstStyle/>
          <a:p>
            <a:fld id="{840601E4-3F87-485E-BCF1-0932C51EED9D}" type="datetimeFigureOut">
              <a:rPr lang="en-US" smtClean="0">
                <a:solidFill>
                  <a:prstClr val="black">
                    <a:tint val="75000"/>
                  </a:prstClr>
                </a:solidFill>
              </a:rPr>
              <a:pPr/>
              <a:t>8/1/2017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6315554C-9387-4378-80C2-5F7076CAC952}" type="slidenum">
              <a:rPr lang="en-US" smtClean="0">
                <a:solidFill>
                  <a:prstClr val="black">
                    <a:tint val="75000"/>
                  </a:prstClr>
                </a:solidFill>
              </a:rPr>
              <a:pPr/>
              <a:t>‹#›</a:t>
            </a:fld>
            <a:endParaRPr lang="en-US">
              <a:solidFill>
                <a:prstClr val="black">
                  <a:tint val="75000"/>
                </a:prstClr>
              </a:solidFill>
            </a:endParaRPr>
          </a:p>
        </p:txBody>
      </p:sp>
      <p:sp>
        <p:nvSpPr>
          <p:cNvPr id="9" name="Rectangle 8"/>
          <p:cNvSpPr/>
          <p:nvPr userDrawn="1"/>
        </p:nvSpPr>
        <p:spPr>
          <a:xfrm>
            <a:off x="0" y="0"/>
            <a:ext cx="9144000" cy="222250"/>
          </a:xfrm>
          <a:prstGeom prst="rect">
            <a:avLst/>
          </a:prstGeom>
          <a:solidFill>
            <a:srgbClr val="B31B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1" fontAlgn="auto" hangingPunct="1">
              <a:spcBef>
                <a:spcPts val="0"/>
              </a:spcBef>
              <a:spcAft>
                <a:spcPts val="0"/>
              </a:spcAft>
            </a:pPr>
            <a:endParaRPr lang="en-US" dirty="0">
              <a:solidFill>
                <a:prstClr val="white"/>
              </a:solidFill>
            </a:endParaRPr>
          </a:p>
        </p:txBody>
      </p:sp>
      <p:sp>
        <p:nvSpPr>
          <p:cNvPr id="19" name="Title 18"/>
          <p:cNvSpPr>
            <a:spLocks noGrp="1"/>
          </p:cNvSpPr>
          <p:nvPr>
            <p:ph type="title"/>
          </p:nvPr>
        </p:nvSpPr>
        <p:spPr>
          <a:xfrm>
            <a:off x="328085" y="1828800"/>
            <a:ext cx="4777596" cy="1143000"/>
          </a:xfrm>
        </p:spPr>
        <p:txBody>
          <a:bodyPr anchor="t">
            <a:normAutofit/>
          </a:bodyPr>
          <a:lstStyle>
            <a:lvl1pPr algn="l">
              <a:defRPr sz="3200" baseline="0">
                <a:solidFill>
                  <a:schemeClr val="bg1"/>
                </a:solidFill>
              </a:defRPr>
            </a:lvl1pPr>
          </a:lstStyle>
          <a:p>
            <a:endParaRPr lang="en-US" dirty="0"/>
          </a:p>
        </p:txBody>
      </p:sp>
      <p:sp>
        <p:nvSpPr>
          <p:cNvPr id="21" name="Text Placeholder 20"/>
          <p:cNvSpPr>
            <a:spLocks noGrp="1"/>
          </p:cNvSpPr>
          <p:nvPr>
            <p:ph type="body" sz="quarter" idx="13"/>
          </p:nvPr>
        </p:nvSpPr>
        <p:spPr>
          <a:xfrm>
            <a:off x="328613" y="3200422"/>
            <a:ext cx="4137025" cy="1066800"/>
          </a:xfrm>
        </p:spPr>
        <p:txBody>
          <a:bodyPr>
            <a:noAutofit/>
          </a:bodyPr>
          <a:lstStyle>
            <a:lvl1pPr marL="0" marR="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sz="1800">
                <a:solidFill>
                  <a:schemeClr val="bg1"/>
                </a:solidFill>
                <a:latin typeface="+mn-lt"/>
              </a:defRPr>
            </a:lvl1pPr>
          </a:lstStyle>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endParaRPr lang="en-US" dirty="0" smtClean="0">
              <a:solidFill>
                <a:srgbClr val="FFFFFF"/>
              </a:solidFill>
              <a:latin typeface="+mn-lt"/>
              <a:cs typeface="Times"/>
            </a:endParaRPr>
          </a:p>
        </p:txBody>
      </p:sp>
      <p:pic>
        <p:nvPicPr>
          <p:cNvPr id="10" name="Picture 9" descr="cu white lrg.psd"/>
          <p:cNvPicPr>
            <a:picLocks noChangeAspect="1"/>
          </p:cNvPicPr>
          <p:nvPr userDrawn="1"/>
        </p:nvPicPr>
        <p:blipFill rotWithShape="1">
          <a:blip r:embed="rId3" cstate="print">
            <a:extLst>
              <a:ext uri="{28A0092B-C50C-407E-A947-70E740481C1C}">
                <a14:useLocalDpi xmlns="" xmlns:a14="http://schemas.microsoft.com/office/drawing/2010/main"/>
              </a:ext>
            </a:extLst>
          </a:blip>
          <a:srcRect/>
          <a:stretch/>
        </p:blipFill>
        <p:spPr>
          <a:xfrm>
            <a:off x="182033" y="402168"/>
            <a:ext cx="1299634" cy="1267968"/>
          </a:xfrm>
          <a:prstGeom prst="rect">
            <a:avLst/>
          </a:prstGeom>
        </p:spPr>
      </p:pic>
    </p:spTree>
    <p:extLst>
      <p:ext uri="{BB962C8B-B14F-4D97-AF65-F5344CB8AC3E}">
        <p14:creationId xmlns="" xmlns:p14="http://schemas.microsoft.com/office/powerpoint/2010/main" val="3169210154"/>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840601E4-3F87-485E-BCF1-0932C51EED9D}" type="datetimeFigureOut">
              <a:rPr lang="en-US" smtClean="0">
                <a:solidFill>
                  <a:prstClr val="black">
                    <a:tint val="75000"/>
                  </a:prstClr>
                </a:solidFill>
              </a:rPr>
              <a:pPr/>
              <a:t>8/1/2017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6315554C-9387-4378-80C2-5F7076CAC952}" type="slidenum">
              <a:rPr lang="en-US" smtClean="0">
                <a:solidFill>
                  <a:prstClr val="black">
                    <a:tint val="75000"/>
                  </a:prstClr>
                </a:solidFill>
              </a:rPr>
              <a:pPr/>
              <a:t>‹#›</a:t>
            </a:fld>
            <a:endParaRPr lang="en-US">
              <a:solidFill>
                <a:prstClr val="black">
                  <a:tint val="75000"/>
                </a:prstClr>
              </a:solidFill>
            </a:endParaRPr>
          </a:p>
        </p:txBody>
      </p:sp>
      <p:sp>
        <p:nvSpPr>
          <p:cNvPr id="7" name="Rectangle 6"/>
          <p:cNvSpPr/>
          <p:nvPr userDrawn="1"/>
        </p:nvSpPr>
        <p:spPr>
          <a:xfrm>
            <a:off x="0" y="0"/>
            <a:ext cx="9144000" cy="222250"/>
          </a:xfrm>
          <a:prstGeom prst="rect">
            <a:avLst/>
          </a:prstGeom>
          <a:solidFill>
            <a:srgbClr val="B31B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1" fontAlgn="auto" hangingPunct="1">
              <a:spcBef>
                <a:spcPts val="0"/>
              </a:spcBef>
              <a:spcAft>
                <a:spcPts val="0"/>
              </a:spcAft>
            </a:pPr>
            <a:endParaRPr lang="en-US">
              <a:solidFill>
                <a:prstClr val="white"/>
              </a:solidFill>
            </a:endParaRPr>
          </a:p>
        </p:txBody>
      </p:sp>
      <p:pic>
        <p:nvPicPr>
          <p:cNvPr id="9" name="Picture 8" descr="cu screen b31b1b.psd"/>
          <p:cNvPicPr>
            <a:picLocks noChangeAspect="1"/>
          </p:cNvPicPr>
          <p:nvPr userDrawn="1"/>
        </p:nvPicPr>
        <p:blipFill rotWithShape="1">
          <a:blip r:embed="rId2" cstate="print">
            <a:extLst>
              <a:ext uri="{28A0092B-C50C-407E-A947-70E740481C1C}">
                <a14:useLocalDpi xmlns="" xmlns:a14="http://schemas.microsoft.com/office/drawing/2010/main"/>
              </a:ext>
            </a:extLst>
          </a:blip>
          <a:srcRect/>
          <a:stretch/>
        </p:blipFill>
        <p:spPr>
          <a:xfrm>
            <a:off x="182033" y="402168"/>
            <a:ext cx="1384300" cy="1267968"/>
          </a:xfrm>
          <a:prstGeom prst="rect">
            <a:avLst/>
          </a:prstGeom>
        </p:spPr>
      </p:pic>
      <p:sp>
        <p:nvSpPr>
          <p:cNvPr id="14" name="Text Placeholder 13"/>
          <p:cNvSpPr>
            <a:spLocks noGrp="1"/>
          </p:cNvSpPr>
          <p:nvPr>
            <p:ph type="body" sz="quarter" idx="13"/>
          </p:nvPr>
        </p:nvSpPr>
        <p:spPr>
          <a:xfrm>
            <a:off x="0" y="2438400"/>
            <a:ext cx="9144000" cy="2406650"/>
          </a:xfrm>
        </p:spPr>
        <p:txBody>
          <a:bodyPr/>
          <a:lstStyle>
            <a:lvl1pPr marL="0" indent="0" algn="ctr">
              <a:buNone/>
              <a:defRPr sz="3200">
                <a:solidFill>
                  <a:schemeClr val="accent2"/>
                </a:solidFill>
              </a:defRPr>
            </a:lvl1pPr>
          </a:lstStyle>
          <a:p>
            <a:pPr lvl="0"/>
            <a:endParaRPr lang="en-US" dirty="0"/>
          </a:p>
        </p:txBody>
      </p:sp>
      <p:sp>
        <p:nvSpPr>
          <p:cNvPr id="16" name="Title 15"/>
          <p:cNvSpPr>
            <a:spLocks noGrp="1"/>
          </p:cNvSpPr>
          <p:nvPr>
            <p:ph type="title"/>
          </p:nvPr>
        </p:nvSpPr>
        <p:spPr>
          <a:xfrm>
            <a:off x="0" y="1828800"/>
            <a:ext cx="9144000" cy="609600"/>
          </a:xfrm>
        </p:spPr>
        <p:txBody>
          <a:bodyPr>
            <a:normAutofit/>
          </a:bodyPr>
          <a:lstStyle>
            <a:lvl1pPr>
              <a:defRPr sz="2800" b="0">
                <a:solidFill>
                  <a:schemeClr val="accent3"/>
                </a:solidFill>
                <a:latin typeface="+mj-lt"/>
              </a:defRPr>
            </a:lvl1pPr>
          </a:lstStyle>
          <a:p>
            <a:endParaRPr lang="en-US" sz="2800" dirty="0" smtClean="0">
              <a:solidFill>
                <a:srgbClr val="A7998B"/>
              </a:solidFill>
              <a:latin typeface="+mj-lt"/>
              <a:cs typeface="Helvetica"/>
            </a:endParaRPr>
          </a:p>
        </p:txBody>
      </p:sp>
    </p:spTree>
    <p:extLst>
      <p:ext uri="{BB962C8B-B14F-4D97-AF65-F5344CB8AC3E}">
        <p14:creationId xmlns="" xmlns:p14="http://schemas.microsoft.com/office/powerpoint/2010/main" val="540298394"/>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Section Header 2">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840601E4-3F87-485E-BCF1-0932C51EED9D}" type="datetimeFigureOut">
              <a:rPr lang="en-US" smtClean="0">
                <a:solidFill>
                  <a:prstClr val="black">
                    <a:tint val="75000"/>
                  </a:prstClr>
                </a:solidFill>
              </a:rPr>
              <a:pPr/>
              <a:t>8/1/2017</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6315554C-9387-4378-80C2-5F7076CAC952}" type="slidenum">
              <a:rPr lang="en-US" smtClean="0">
                <a:solidFill>
                  <a:prstClr val="black">
                    <a:tint val="75000"/>
                  </a:prstClr>
                </a:solidFill>
              </a:rPr>
              <a:pPr/>
              <a:t>‹#›</a:t>
            </a:fld>
            <a:endParaRPr lang="en-US">
              <a:solidFill>
                <a:prstClr val="black">
                  <a:tint val="75000"/>
                </a:prstClr>
              </a:solidFill>
            </a:endParaRPr>
          </a:p>
        </p:txBody>
      </p:sp>
      <p:sp>
        <p:nvSpPr>
          <p:cNvPr id="6" name="Rectangle 5"/>
          <p:cNvSpPr/>
          <p:nvPr userDrawn="1"/>
        </p:nvSpPr>
        <p:spPr>
          <a:xfrm>
            <a:off x="0" y="0"/>
            <a:ext cx="9144000" cy="222250"/>
          </a:xfrm>
          <a:prstGeom prst="rect">
            <a:avLst/>
          </a:prstGeom>
          <a:solidFill>
            <a:srgbClr val="B31B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1" fontAlgn="auto" hangingPunct="1">
              <a:spcBef>
                <a:spcPts val="0"/>
              </a:spcBef>
              <a:spcAft>
                <a:spcPts val="0"/>
              </a:spcAft>
            </a:pPr>
            <a:endParaRPr lang="en-US">
              <a:solidFill>
                <a:prstClr val="white"/>
              </a:solidFill>
            </a:endParaRPr>
          </a:p>
        </p:txBody>
      </p:sp>
      <p:pic>
        <p:nvPicPr>
          <p:cNvPr id="8" name="Picture 7" descr="cu screen b31b1b.psd"/>
          <p:cNvPicPr>
            <a:picLocks noChangeAspect="1"/>
          </p:cNvPicPr>
          <p:nvPr userDrawn="1"/>
        </p:nvPicPr>
        <p:blipFill rotWithShape="1">
          <a:blip r:embed="rId2" cstate="print">
            <a:extLst>
              <a:ext uri="{28A0092B-C50C-407E-A947-70E740481C1C}">
                <a14:useLocalDpi xmlns="" xmlns:a14="http://schemas.microsoft.com/office/drawing/2010/main"/>
              </a:ext>
            </a:extLst>
          </a:blip>
          <a:srcRect/>
          <a:stretch/>
        </p:blipFill>
        <p:spPr>
          <a:xfrm>
            <a:off x="152401" y="228600"/>
            <a:ext cx="915102" cy="838200"/>
          </a:xfrm>
          <a:prstGeom prst="rect">
            <a:avLst/>
          </a:prstGeom>
        </p:spPr>
      </p:pic>
      <p:sp>
        <p:nvSpPr>
          <p:cNvPr id="6146" name="AutoShape 2" descr="Image result for harvard university symbol"/>
          <p:cNvSpPr>
            <a:spLocks noChangeAspect="1" noChangeArrowheads="1"/>
          </p:cNvSpPr>
          <p:nvPr userDrawn="1"/>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pPr eaLnBrk="1" fontAlgn="auto" hangingPunct="1">
              <a:spcBef>
                <a:spcPts val="0"/>
              </a:spcBef>
              <a:spcAft>
                <a:spcPts val="0"/>
              </a:spcAft>
            </a:pPr>
            <a:endParaRPr lang="en-US">
              <a:solidFill>
                <a:prstClr val="black"/>
              </a:solidFill>
              <a:latin typeface="Times"/>
            </a:endParaRPr>
          </a:p>
        </p:txBody>
      </p:sp>
      <p:sp>
        <p:nvSpPr>
          <p:cNvPr id="6148" name="AutoShape 4" descr="Image result for harvard university symbol"/>
          <p:cNvSpPr>
            <a:spLocks noChangeAspect="1" noChangeArrowheads="1"/>
          </p:cNvSpPr>
          <p:nvPr userDrawn="1"/>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pPr eaLnBrk="1" fontAlgn="auto" hangingPunct="1">
              <a:spcBef>
                <a:spcPts val="0"/>
              </a:spcBef>
              <a:spcAft>
                <a:spcPts val="0"/>
              </a:spcAft>
            </a:pPr>
            <a:endParaRPr lang="en-US">
              <a:solidFill>
                <a:prstClr val="black"/>
              </a:solidFill>
              <a:latin typeface="Times"/>
            </a:endParaRPr>
          </a:p>
        </p:txBody>
      </p:sp>
      <p:sp>
        <p:nvSpPr>
          <p:cNvPr id="14" name="Line 44"/>
          <p:cNvSpPr>
            <a:spLocks noChangeShapeType="1"/>
          </p:cNvSpPr>
          <p:nvPr userDrawn="1"/>
        </p:nvSpPr>
        <p:spPr bwMode="auto">
          <a:xfrm>
            <a:off x="0" y="1117600"/>
            <a:ext cx="9144000" cy="0"/>
          </a:xfrm>
          <a:prstGeom prst="line">
            <a:avLst/>
          </a:prstGeom>
          <a:noFill/>
          <a:ln w="28575">
            <a:solidFill>
              <a:srgbClr val="CA9500"/>
            </a:solidFill>
            <a:round/>
            <a:headEnd/>
            <a:tailEnd/>
          </a:ln>
          <a:effectLst/>
        </p:spPr>
        <p:txBody>
          <a:bodyPr/>
          <a:lstStyle/>
          <a:p>
            <a:pPr eaLnBrk="1" fontAlgn="auto" hangingPunct="1">
              <a:spcBef>
                <a:spcPts val="0"/>
              </a:spcBef>
              <a:spcAft>
                <a:spcPts val="0"/>
              </a:spcAft>
              <a:defRPr/>
            </a:pPr>
            <a:endParaRPr lang="en-US" dirty="0">
              <a:solidFill>
                <a:prstClr val="black"/>
              </a:solidFill>
              <a:latin typeface="Times"/>
            </a:endParaRPr>
          </a:p>
        </p:txBody>
      </p:sp>
      <p:sp>
        <p:nvSpPr>
          <p:cNvPr id="17" name="Title 16"/>
          <p:cNvSpPr>
            <a:spLocks noGrp="1"/>
          </p:cNvSpPr>
          <p:nvPr>
            <p:ph type="title"/>
          </p:nvPr>
        </p:nvSpPr>
        <p:spPr>
          <a:xfrm>
            <a:off x="1524000" y="228600"/>
            <a:ext cx="6400800" cy="868362"/>
          </a:xfrm>
        </p:spPr>
        <p:txBody>
          <a:bodyPr/>
          <a:lstStyle/>
          <a:p>
            <a:r>
              <a:rPr lang="en-US" dirty="0" smtClean="0"/>
              <a:t>Click to edit Master title style</a:t>
            </a:r>
            <a:endParaRPr lang="en-US" dirty="0"/>
          </a:p>
        </p:txBody>
      </p:sp>
    </p:spTree>
    <p:extLst>
      <p:ext uri="{BB962C8B-B14F-4D97-AF65-F5344CB8AC3E}">
        <p14:creationId xmlns="" xmlns:p14="http://schemas.microsoft.com/office/powerpoint/2010/main" val="2545042727"/>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Section Header 2">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840601E4-3F87-485E-BCF1-0932C51EED9D}" type="datetimeFigureOut">
              <a:rPr lang="en-US" smtClean="0">
                <a:solidFill>
                  <a:prstClr val="black">
                    <a:tint val="75000"/>
                  </a:prstClr>
                </a:solidFill>
              </a:rPr>
              <a:pPr/>
              <a:t>8/1/2017</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6315554C-9387-4378-80C2-5F7076CAC952}" type="slidenum">
              <a:rPr lang="en-US" smtClean="0">
                <a:solidFill>
                  <a:prstClr val="black">
                    <a:tint val="75000"/>
                  </a:prstClr>
                </a:solidFill>
              </a:rPr>
              <a:pPr/>
              <a:t>‹#›</a:t>
            </a:fld>
            <a:endParaRPr lang="en-US">
              <a:solidFill>
                <a:prstClr val="black">
                  <a:tint val="75000"/>
                </a:prstClr>
              </a:solidFill>
            </a:endParaRPr>
          </a:p>
        </p:txBody>
      </p:sp>
      <p:sp>
        <p:nvSpPr>
          <p:cNvPr id="6" name="Rectangle 5"/>
          <p:cNvSpPr/>
          <p:nvPr userDrawn="1"/>
        </p:nvSpPr>
        <p:spPr>
          <a:xfrm>
            <a:off x="0" y="0"/>
            <a:ext cx="9144000" cy="222250"/>
          </a:xfrm>
          <a:prstGeom prst="rect">
            <a:avLst/>
          </a:prstGeom>
          <a:solidFill>
            <a:srgbClr val="B31B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1" fontAlgn="auto" hangingPunct="1">
              <a:spcBef>
                <a:spcPts val="0"/>
              </a:spcBef>
              <a:spcAft>
                <a:spcPts val="0"/>
              </a:spcAft>
            </a:pPr>
            <a:endParaRPr lang="en-US">
              <a:solidFill>
                <a:prstClr val="white"/>
              </a:solidFill>
            </a:endParaRPr>
          </a:p>
        </p:txBody>
      </p:sp>
      <p:sp>
        <p:nvSpPr>
          <p:cNvPr id="10" name="Text Placeholder 13"/>
          <p:cNvSpPr>
            <a:spLocks noGrp="1"/>
          </p:cNvSpPr>
          <p:nvPr>
            <p:ph type="body" sz="quarter" idx="13"/>
          </p:nvPr>
        </p:nvSpPr>
        <p:spPr>
          <a:xfrm>
            <a:off x="0" y="1219200"/>
            <a:ext cx="9144000" cy="1905001"/>
          </a:xfrm>
        </p:spPr>
        <p:txBody>
          <a:bodyPr>
            <a:normAutofit/>
          </a:bodyPr>
          <a:lstStyle>
            <a:lvl1pPr marL="0" indent="0" algn="ctr">
              <a:buNone/>
              <a:defRPr sz="3000">
                <a:solidFill>
                  <a:schemeClr val="accent2"/>
                </a:solidFill>
              </a:defRPr>
            </a:lvl1pPr>
          </a:lstStyle>
          <a:p>
            <a:pPr lvl="0"/>
            <a:endParaRPr lang="en-US" dirty="0"/>
          </a:p>
        </p:txBody>
      </p:sp>
      <p:sp>
        <p:nvSpPr>
          <p:cNvPr id="11" name="Title 15"/>
          <p:cNvSpPr>
            <a:spLocks noGrp="1"/>
          </p:cNvSpPr>
          <p:nvPr>
            <p:ph type="title"/>
          </p:nvPr>
        </p:nvSpPr>
        <p:spPr>
          <a:xfrm>
            <a:off x="0" y="763091"/>
            <a:ext cx="9144000" cy="456109"/>
          </a:xfrm>
        </p:spPr>
        <p:txBody>
          <a:bodyPr>
            <a:noAutofit/>
          </a:bodyPr>
          <a:lstStyle>
            <a:lvl1pPr>
              <a:defRPr sz="2400" b="0" baseline="0">
                <a:solidFill>
                  <a:schemeClr val="accent3"/>
                </a:solidFill>
                <a:latin typeface="+mj-lt"/>
              </a:defRPr>
            </a:lvl1pPr>
          </a:lstStyle>
          <a:p>
            <a:endParaRPr lang="en-US" sz="2800" dirty="0" smtClean="0">
              <a:solidFill>
                <a:srgbClr val="A7998B"/>
              </a:solidFill>
              <a:latin typeface="+mj-lt"/>
              <a:cs typeface="Helvetica"/>
            </a:endParaRPr>
          </a:p>
        </p:txBody>
      </p:sp>
      <p:sp>
        <p:nvSpPr>
          <p:cNvPr id="12" name="Picture Placeholder 11"/>
          <p:cNvSpPr>
            <a:spLocks noGrp="1"/>
          </p:cNvSpPr>
          <p:nvPr>
            <p:ph type="pic" sz="quarter" idx="14"/>
          </p:nvPr>
        </p:nvSpPr>
        <p:spPr>
          <a:xfrm>
            <a:off x="0" y="3804549"/>
            <a:ext cx="9144000" cy="3044825"/>
          </a:xfrm>
          <a:solidFill>
            <a:schemeClr val="bg2">
              <a:lumMod val="90000"/>
            </a:schemeClr>
          </a:solidFill>
        </p:spPr>
        <p:txBody>
          <a:bodyPr/>
          <a:lstStyle/>
          <a:p>
            <a:endParaRPr lang="en-US"/>
          </a:p>
        </p:txBody>
      </p:sp>
      <p:pic>
        <p:nvPicPr>
          <p:cNvPr id="13" name="Picture 12" descr="SESQUI_FullColor.ai"/>
          <p:cNvPicPr>
            <a:picLocks noChangeAspect="1"/>
          </p:cNvPicPr>
          <p:nvPr userDrawn="1"/>
        </p:nvPicPr>
        <p:blipFill rotWithShape="1">
          <a:blip r:embed="rId2" cstate="print">
            <a:extLst>
              <a:ext uri="{28A0092B-C50C-407E-A947-70E740481C1C}">
                <a14:useLocalDpi xmlns="" xmlns:a14="http://schemas.microsoft.com/office/drawing/2010/main"/>
              </a:ext>
            </a:extLst>
          </a:blip>
          <a:srcRect l="11104" t="22592" r="12367" b="46049"/>
          <a:stretch/>
        </p:blipFill>
        <p:spPr>
          <a:xfrm>
            <a:off x="285749" y="393126"/>
            <a:ext cx="2116667" cy="1122408"/>
          </a:xfrm>
          <a:prstGeom prst="rect">
            <a:avLst/>
          </a:prstGeom>
        </p:spPr>
      </p:pic>
    </p:spTree>
    <p:extLst>
      <p:ext uri="{BB962C8B-B14F-4D97-AF65-F5344CB8AC3E}">
        <p14:creationId xmlns="" xmlns:p14="http://schemas.microsoft.com/office/powerpoint/2010/main" val="2536947966"/>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840601E4-3F87-485E-BCF1-0932C51EED9D}" type="datetimeFigureOut">
              <a:rPr lang="en-US" smtClean="0">
                <a:solidFill>
                  <a:prstClr val="black">
                    <a:tint val="75000"/>
                  </a:prstClr>
                </a:solidFill>
              </a:rPr>
              <a:pPr/>
              <a:t>8/1/2017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6315554C-9387-4378-80C2-5F7076CAC952}" type="slidenum">
              <a:rPr lang="en-US" smtClean="0">
                <a:solidFill>
                  <a:prstClr val="black">
                    <a:tint val="75000"/>
                  </a:prstClr>
                </a:solidFill>
              </a:rPr>
              <a:pPr/>
              <a:t>‹#›</a:t>
            </a:fld>
            <a:endParaRPr lang="en-US">
              <a:solidFill>
                <a:prstClr val="black">
                  <a:tint val="75000"/>
                </a:prstClr>
              </a:solidFill>
            </a:endParaRPr>
          </a:p>
        </p:txBody>
      </p:sp>
      <p:sp>
        <p:nvSpPr>
          <p:cNvPr id="10" name="Rectangle 9"/>
          <p:cNvSpPr/>
          <p:nvPr userDrawn="1"/>
        </p:nvSpPr>
        <p:spPr>
          <a:xfrm>
            <a:off x="0" y="0"/>
            <a:ext cx="9144000" cy="222250"/>
          </a:xfrm>
          <a:prstGeom prst="rect">
            <a:avLst/>
          </a:prstGeom>
          <a:solidFill>
            <a:srgbClr val="B31B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1" fontAlgn="auto" hangingPunct="1">
              <a:spcBef>
                <a:spcPts val="0"/>
              </a:spcBef>
              <a:spcAft>
                <a:spcPts val="0"/>
              </a:spcAft>
            </a:pPr>
            <a:endParaRPr lang="en-US">
              <a:solidFill>
                <a:prstClr val="white"/>
              </a:solidFill>
            </a:endParaRPr>
          </a:p>
        </p:txBody>
      </p:sp>
      <p:pic>
        <p:nvPicPr>
          <p:cNvPr id="12" name="Picture 11" descr="cu white lrg.psd"/>
          <p:cNvPicPr>
            <a:picLocks noChangeAspect="1"/>
          </p:cNvPicPr>
          <p:nvPr userDrawn="1"/>
        </p:nvPicPr>
        <p:blipFill rotWithShape="1">
          <a:blip r:embed="rId2" cstate="print">
            <a:extLst>
              <a:ext uri="{28A0092B-C50C-407E-A947-70E740481C1C}">
                <a14:useLocalDpi xmlns="" xmlns:a14="http://schemas.microsoft.com/office/drawing/2010/main"/>
              </a:ext>
            </a:extLst>
          </a:blip>
          <a:srcRect r="-999"/>
          <a:stretch/>
        </p:blipFill>
        <p:spPr>
          <a:xfrm>
            <a:off x="3871576" y="-157024"/>
            <a:ext cx="1370059" cy="522449"/>
          </a:xfrm>
          <a:prstGeom prst="rect">
            <a:avLst/>
          </a:prstGeom>
        </p:spPr>
      </p:pic>
      <p:sp>
        <p:nvSpPr>
          <p:cNvPr id="3" name="Text Placeholder 2"/>
          <p:cNvSpPr>
            <a:spLocks noGrp="1"/>
          </p:cNvSpPr>
          <p:nvPr>
            <p:ph type="body" sz="quarter" idx="13"/>
          </p:nvPr>
        </p:nvSpPr>
        <p:spPr>
          <a:xfrm>
            <a:off x="285750" y="1752600"/>
            <a:ext cx="8678863" cy="3998913"/>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itle 6"/>
          <p:cNvSpPr>
            <a:spLocks noGrp="1"/>
          </p:cNvSpPr>
          <p:nvPr>
            <p:ph type="title"/>
          </p:nvPr>
        </p:nvSpPr>
        <p:spPr>
          <a:xfrm>
            <a:off x="285750" y="1066800"/>
            <a:ext cx="8677656" cy="685800"/>
          </a:xfrm>
        </p:spPr>
        <p:txBody>
          <a:bodyPr/>
          <a:lstStyle>
            <a:lvl1pPr algn="l">
              <a:defRPr/>
            </a:lvl1pPr>
          </a:lstStyle>
          <a:p>
            <a:r>
              <a:rPr lang="en-US" dirty="0" smtClean="0"/>
              <a:t>Click to edit Master title style</a:t>
            </a:r>
            <a:endParaRPr lang="en-US" dirty="0"/>
          </a:p>
        </p:txBody>
      </p:sp>
      <p:pic>
        <p:nvPicPr>
          <p:cNvPr id="9" name="Picture 8" descr="cu screen b31b1b.psd"/>
          <p:cNvPicPr>
            <a:picLocks noChangeAspect="1"/>
          </p:cNvPicPr>
          <p:nvPr userDrawn="1"/>
        </p:nvPicPr>
        <p:blipFill rotWithShape="1">
          <a:blip r:embed="rId3" cstate="print">
            <a:extLst>
              <a:ext uri="{28A0092B-C50C-407E-A947-70E740481C1C}">
                <a14:useLocalDpi xmlns="" xmlns:a14="http://schemas.microsoft.com/office/drawing/2010/main"/>
              </a:ext>
            </a:extLst>
          </a:blip>
          <a:srcRect/>
          <a:stretch/>
        </p:blipFill>
        <p:spPr>
          <a:xfrm>
            <a:off x="304800" y="304800"/>
            <a:ext cx="880533" cy="806536"/>
          </a:xfrm>
          <a:prstGeom prst="rect">
            <a:avLst/>
          </a:prstGeom>
        </p:spPr>
      </p:pic>
    </p:spTree>
    <p:extLst>
      <p:ext uri="{BB962C8B-B14F-4D97-AF65-F5344CB8AC3E}">
        <p14:creationId xmlns="" xmlns:p14="http://schemas.microsoft.com/office/powerpoint/2010/main" val="481278422"/>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840601E4-3F87-485E-BCF1-0932C51EED9D}" type="datetimeFigureOut">
              <a:rPr lang="en-US" smtClean="0">
                <a:solidFill>
                  <a:prstClr val="black">
                    <a:tint val="75000"/>
                  </a:prstClr>
                </a:solidFill>
              </a:rPr>
              <a:pPr/>
              <a:t>8/1/2017</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6315554C-9387-4378-80C2-5F7076CAC952}" type="slidenum">
              <a:rPr lang="en-US" smtClean="0">
                <a:solidFill>
                  <a:prstClr val="black">
                    <a:tint val="75000"/>
                  </a:prstClr>
                </a:solidFill>
              </a:rPr>
              <a:pPr/>
              <a:t>‹#›</a:t>
            </a:fld>
            <a:endParaRPr lang="en-US">
              <a:solidFill>
                <a:prstClr val="black">
                  <a:tint val="75000"/>
                </a:prstClr>
              </a:solidFill>
            </a:endParaRPr>
          </a:p>
        </p:txBody>
      </p:sp>
      <p:sp>
        <p:nvSpPr>
          <p:cNvPr id="10" name="Rectangle 9"/>
          <p:cNvSpPr/>
          <p:nvPr userDrawn="1"/>
        </p:nvSpPr>
        <p:spPr>
          <a:xfrm>
            <a:off x="0" y="0"/>
            <a:ext cx="9144000" cy="222250"/>
          </a:xfrm>
          <a:prstGeom prst="rect">
            <a:avLst/>
          </a:prstGeom>
          <a:solidFill>
            <a:srgbClr val="B31B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1" fontAlgn="auto" hangingPunct="1">
              <a:spcBef>
                <a:spcPts val="0"/>
              </a:spcBef>
              <a:spcAft>
                <a:spcPts val="0"/>
              </a:spcAft>
            </a:pPr>
            <a:endParaRPr lang="en-US">
              <a:solidFill>
                <a:prstClr val="white"/>
              </a:solidFill>
            </a:endParaRPr>
          </a:p>
        </p:txBody>
      </p:sp>
      <p:pic>
        <p:nvPicPr>
          <p:cNvPr id="11" name="Picture 10" descr="cu white lrg.psd"/>
          <p:cNvPicPr>
            <a:picLocks noChangeAspect="1"/>
          </p:cNvPicPr>
          <p:nvPr userDrawn="1"/>
        </p:nvPicPr>
        <p:blipFill rotWithShape="1">
          <a:blip r:embed="rId2" cstate="print">
            <a:extLst>
              <a:ext uri="{28A0092B-C50C-407E-A947-70E740481C1C}">
                <a14:useLocalDpi xmlns="" xmlns:a14="http://schemas.microsoft.com/office/drawing/2010/main"/>
              </a:ext>
            </a:extLst>
          </a:blip>
          <a:srcRect r="-999"/>
          <a:stretch/>
        </p:blipFill>
        <p:spPr>
          <a:xfrm>
            <a:off x="3871576" y="-157024"/>
            <a:ext cx="1370059" cy="522449"/>
          </a:xfrm>
          <a:prstGeom prst="rect">
            <a:avLst/>
          </a:prstGeom>
        </p:spPr>
      </p:pic>
      <p:sp>
        <p:nvSpPr>
          <p:cNvPr id="2" name="Title 1"/>
          <p:cNvSpPr>
            <a:spLocks noGrp="1"/>
          </p:cNvSpPr>
          <p:nvPr>
            <p:ph type="title"/>
          </p:nvPr>
        </p:nvSpPr>
        <p:spPr>
          <a:xfrm>
            <a:off x="0" y="759710"/>
            <a:ext cx="9144000" cy="538609"/>
          </a:xfrm>
        </p:spPr>
        <p:txBody>
          <a:bodyPr/>
          <a:lstStyle/>
          <a:p>
            <a:r>
              <a:rPr lang="en-US" smtClean="0"/>
              <a:t>Click to edit Master title style</a:t>
            </a:r>
            <a:endParaRPr lang="en-US"/>
          </a:p>
        </p:txBody>
      </p:sp>
      <p:sp>
        <p:nvSpPr>
          <p:cNvPr id="4" name="Text Placeholder 3"/>
          <p:cNvSpPr>
            <a:spLocks noGrp="1"/>
          </p:cNvSpPr>
          <p:nvPr>
            <p:ph type="body" sz="quarter" idx="13"/>
          </p:nvPr>
        </p:nvSpPr>
        <p:spPr>
          <a:xfrm>
            <a:off x="0" y="1298575"/>
            <a:ext cx="9144000" cy="538163"/>
          </a:xfrm>
        </p:spPr>
        <p:txBody>
          <a:bodyPr/>
          <a:lstStyle/>
          <a:p>
            <a:pPr lvl="0"/>
            <a:r>
              <a:rPr lang="en-US" dirty="0" smtClean="0"/>
              <a:t>Click to edit Master text styles</a:t>
            </a:r>
          </a:p>
        </p:txBody>
      </p:sp>
      <p:sp>
        <p:nvSpPr>
          <p:cNvPr id="13" name="Content Placeholder 12"/>
          <p:cNvSpPr>
            <a:spLocks noGrp="1"/>
          </p:cNvSpPr>
          <p:nvPr>
            <p:ph sz="quarter" idx="14"/>
          </p:nvPr>
        </p:nvSpPr>
        <p:spPr>
          <a:xfrm>
            <a:off x="838200" y="2057400"/>
            <a:ext cx="7467600" cy="4038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12" name="Picture 11" descr="cu screen b31b1b.psd"/>
          <p:cNvPicPr>
            <a:picLocks noChangeAspect="1"/>
          </p:cNvPicPr>
          <p:nvPr userDrawn="1"/>
        </p:nvPicPr>
        <p:blipFill rotWithShape="1">
          <a:blip r:embed="rId3" cstate="print">
            <a:extLst>
              <a:ext uri="{28A0092B-C50C-407E-A947-70E740481C1C}">
                <a14:useLocalDpi xmlns="" xmlns:a14="http://schemas.microsoft.com/office/drawing/2010/main"/>
              </a:ext>
            </a:extLst>
          </a:blip>
          <a:srcRect/>
          <a:stretch/>
        </p:blipFill>
        <p:spPr>
          <a:xfrm>
            <a:off x="304800" y="304800"/>
            <a:ext cx="880533" cy="806536"/>
          </a:xfrm>
          <a:prstGeom prst="rect">
            <a:avLst/>
          </a:prstGeom>
        </p:spPr>
      </p:pic>
    </p:spTree>
    <p:extLst>
      <p:ext uri="{BB962C8B-B14F-4D97-AF65-F5344CB8AC3E}">
        <p14:creationId xmlns="" xmlns:p14="http://schemas.microsoft.com/office/powerpoint/2010/main" val="1371504411"/>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840601E4-3F87-485E-BCF1-0932C51EED9D}" type="datetimeFigureOut">
              <a:rPr lang="en-US" smtClean="0">
                <a:solidFill>
                  <a:prstClr val="black">
                    <a:tint val="75000"/>
                  </a:prstClr>
                </a:solidFill>
              </a:rPr>
              <a:pPr/>
              <a:t>8/1/2017</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6315554C-9387-4378-80C2-5F7076CAC952}" type="slidenum">
              <a:rPr lang="en-US" smtClean="0">
                <a:solidFill>
                  <a:prstClr val="black">
                    <a:tint val="75000"/>
                  </a:prstClr>
                </a:solidFill>
              </a:rPr>
              <a:pPr/>
              <a:t>‹#›</a:t>
            </a:fld>
            <a:endParaRPr lang="en-US">
              <a:solidFill>
                <a:prstClr val="black">
                  <a:tint val="75000"/>
                </a:prstClr>
              </a:solidFill>
            </a:endParaRPr>
          </a:p>
        </p:txBody>
      </p:sp>
      <p:pic>
        <p:nvPicPr>
          <p:cNvPr id="6" name="Picture 5" descr="0889_10_C_lr.jpg"/>
          <p:cNvPicPr>
            <a:picLocks noChangeAspect="1"/>
          </p:cNvPicPr>
          <p:nvPr userDrawn="1"/>
        </p:nvPicPr>
        <p:blipFill rotWithShape="1">
          <a:blip r:embed="rId2" cstate="print">
            <a:extLst>
              <a:ext uri="{28A0092B-C50C-407E-A947-70E740481C1C}">
                <a14:useLocalDpi xmlns="" xmlns:a14="http://schemas.microsoft.com/office/drawing/2010/main"/>
              </a:ext>
            </a:extLst>
          </a:blip>
          <a:srcRect/>
          <a:stretch/>
        </p:blipFill>
        <p:spPr>
          <a:xfrm>
            <a:off x="0" y="0"/>
            <a:ext cx="9144000" cy="6858000"/>
          </a:xfrm>
          <a:prstGeom prst="rect">
            <a:avLst/>
          </a:prstGeom>
        </p:spPr>
      </p:pic>
      <p:pic>
        <p:nvPicPr>
          <p:cNvPr id="7" name="Picture 6" descr="cu white lrg.psd"/>
          <p:cNvPicPr>
            <a:picLocks noChangeAspect="1"/>
          </p:cNvPicPr>
          <p:nvPr userDrawn="1"/>
        </p:nvPicPr>
        <p:blipFill rotWithShape="1">
          <a:blip r:embed="rId3" cstate="print">
            <a:extLst>
              <a:ext uri="{28A0092B-C50C-407E-A947-70E740481C1C}">
                <a14:useLocalDpi xmlns="" xmlns:a14="http://schemas.microsoft.com/office/drawing/2010/main"/>
              </a:ext>
            </a:extLst>
          </a:blip>
          <a:srcRect/>
          <a:stretch/>
        </p:blipFill>
        <p:spPr>
          <a:xfrm>
            <a:off x="182033" y="402168"/>
            <a:ext cx="1299634" cy="1267968"/>
          </a:xfrm>
          <a:prstGeom prst="rect">
            <a:avLst/>
          </a:prstGeom>
        </p:spPr>
      </p:pic>
      <p:sp>
        <p:nvSpPr>
          <p:cNvPr id="8" name="Rectangle 7"/>
          <p:cNvSpPr/>
          <p:nvPr userDrawn="1"/>
        </p:nvSpPr>
        <p:spPr>
          <a:xfrm>
            <a:off x="0" y="0"/>
            <a:ext cx="9144000" cy="222250"/>
          </a:xfrm>
          <a:prstGeom prst="rect">
            <a:avLst/>
          </a:prstGeom>
          <a:solidFill>
            <a:srgbClr val="B31B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1" fontAlgn="auto" hangingPunct="1">
              <a:spcBef>
                <a:spcPts val="0"/>
              </a:spcBef>
              <a:spcAft>
                <a:spcPts val="0"/>
              </a:spcAft>
            </a:pPr>
            <a:endParaRPr lang="en-US" dirty="0">
              <a:solidFill>
                <a:prstClr val="white"/>
              </a:solidFill>
            </a:endParaRPr>
          </a:p>
        </p:txBody>
      </p:sp>
      <p:sp>
        <p:nvSpPr>
          <p:cNvPr id="10" name="Text Placeholder 9"/>
          <p:cNvSpPr>
            <a:spLocks noGrp="1"/>
          </p:cNvSpPr>
          <p:nvPr>
            <p:ph type="body" sz="quarter" idx="13" hasCustomPrompt="1"/>
          </p:nvPr>
        </p:nvSpPr>
        <p:spPr>
          <a:xfrm>
            <a:off x="285750" y="1828800"/>
            <a:ext cx="4692650" cy="584200"/>
          </a:xfrm>
        </p:spPr>
        <p:txBody>
          <a:bodyPr/>
          <a:lstStyle>
            <a:lvl1pPr marL="0" indent="0">
              <a:buNone/>
              <a:defRPr baseline="0">
                <a:solidFill>
                  <a:schemeClr val="bg1"/>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Thank You</a:t>
            </a:r>
            <a:endParaRPr lang="en-US" dirty="0"/>
          </a:p>
        </p:txBody>
      </p:sp>
    </p:spTree>
    <p:extLst>
      <p:ext uri="{BB962C8B-B14F-4D97-AF65-F5344CB8AC3E}">
        <p14:creationId xmlns="" xmlns:p14="http://schemas.microsoft.com/office/powerpoint/2010/main" val="32564106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eaLnBrk="1" fontAlgn="auto" hangingPunct="1">
              <a:spcBef>
                <a:spcPts val="0"/>
              </a:spcBef>
              <a:spcAft>
                <a:spcPts val="0"/>
              </a:spcAft>
            </a:pPr>
            <a:fld id="{840601E4-3F87-485E-BCF1-0932C51EED9D}" type="datetimeFigureOut">
              <a:rPr lang="en-US" smtClean="0">
                <a:solidFill>
                  <a:prstClr val="black">
                    <a:tint val="75000"/>
                  </a:prstClr>
                </a:solidFill>
                <a:latin typeface="Times"/>
              </a:rPr>
              <a:pPr eaLnBrk="1" fontAlgn="auto" hangingPunct="1">
                <a:spcBef>
                  <a:spcPts val="0"/>
                </a:spcBef>
                <a:spcAft>
                  <a:spcPts val="0"/>
                </a:spcAft>
              </a:pPr>
              <a:t>8/1/2017</a:t>
            </a:fld>
            <a:endParaRPr lang="en-US">
              <a:solidFill>
                <a:prstClr val="black">
                  <a:tint val="75000"/>
                </a:prstClr>
              </a:solidFill>
              <a:latin typeface="Times"/>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eaLnBrk="1" fontAlgn="auto" hangingPunct="1">
              <a:spcBef>
                <a:spcPts val="0"/>
              </a:spcBef>
              <a:spcAft>
                <a:spcPts val="0"/>
              </a:spcAft>
            </a:pPr>
            <a:endParaRPr lang="en-US">
              <a:solidFill>
                <a:prstClr val="black">
                  <a:tint val="75000"/>
                </a:prstClr>
              </a:solidFill>
              <a:latin typeface="Times"/>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eaLnBrk="1" fontAlgn="auto" hangingPunct="1">
              <a:spcBef>
                <a:spcPts val="0"/>
              </a:spcBef>
              <a:spcAft>
                <a:spcPts val="0"/>
              </a:spcAft>
            </a:pPr>
            <a:fld id="{6315554C-9387-4378-80C2-5F7076CAC952}" type="slidenum">
              <a:rPr lang="en-US" smtClean="0">
                <a:solidFill>
                  <a:prstClr val="black">
                    <a:tint val="75000"/>
                  </a:prstClr>
                </a:solidFill>
                <a:latin typeface="Times"/>
              </a:rPr>
              <a:pPr eaLnBrk="1" fontAlgn="auto" hangingPunct="1">
                <a:spcBef>
                  <a:spcPts val="0"/>
                </a:spcBef>
                <a:spcAft>
                  <a:spcPts val="0"/>
                </a:spcAft>
              </a:pPr>
              <a:t>‹#›</a:t>
            </a:fld>
            <a:endParaRPr lang="en-US">
              <a:solidFill>
                <a:prstClr val="black">
                  <a:tint val="75000"/>
                </a:prstClr>
              </a:solidFill>
              <a:latin typeface="Times"/>
            </a:endParaRPr>
          </a:p>
        </p:txBody>
      </p:sp>
    </p:spTree>
    <p:extLst>
      <p:ext uri="{BB962C8B-B14F-4D97-AF65-F5344CB8AC3E}">
        <p14:creationId xmlns="" xmlns:p14="http://schemas.microsoft.com/office/powerpoint/2010/main" val="1459005253"/>
      </p:ext>
    </p:extLst>
  </p:cSld>
  <p:clrMap bg1="lt1" tx1="dk1" bg2="lt2" tx2="dk2" accent1="accent1" accent2="accent2" accent3="accent3" accent4="accent4" accent5="accent5" accent6="accent6" hlink="hlink" folHlink="folHlink"/>
  <p:sldLayoutIdLst>
    <p:sldLayoutId id="2147483712" r:id="rId1"/>
    <p:sldLayoutId id="2147483713" r:id="rId2"/>
    <p:sldLayoutId id="2147483714" r:id="rId3"/>
    <p:sldLayoutId id="2147483715" r:id="rId4"/>
    <p:sldLayoutId id="2147483716" r:id="rId5"/>
    <p:sldLayoutId id="2147483717" r:id="rId6"/>
    <p:sldLayoutId id="2147483718" r:id="rId7"/>
    <p:sldLayoutId id="2147483719" r:id="rId8"/>
    <p:sldLayoutId id="2147483720" r:id="rId9"/>
  </p:sldLayoutIdLst>
  <p:txStyles>
    <p:titleStyle>
      <a:lvl1pPr algn="ctr" defTabSz="914400" rtl="0" eaLnBrk="1" latinLnBrk="0" hangingPunct="1">
        <a:spcBef>
          <a:spcPct val="0"/>
        </a:spcBef>
        <a:buNone/>
        <a:defRPr sz="3200" kern="1200">
          <a:solidFill>
            <a:schemeClr val="accent6"/>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accent2"/>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accent2"/>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accent2"/>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accent2"/>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accent2"/>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oleObject" Target="../embeddings/oleObject15.bin"/><Relationship Id="rId3" Type="http://schemas.openxmlformats.org/officeDocument/2006/relationships/notesSlide" Target="../notesSlides/notesSlide10.xml"/><Relationship Id="rId7" Type="http://schemas.openxmlformats.org/officeDocument/2006/relationships/oleObject" Target="../embeddings/oleObject14.bin"/><Relationship Id="rId2" Type="http://schemas.openxmlformats.org/officeDocument/2006/relationships/slideLayout" Target="../slideLayouts/slideLayout5.xml"/><Relationship Id="rId1" Type="http://schemas.openxmlformats.org/officeDocument/2006/relationships/vmlDrawing" Target="../drawings/vmlDrawing4.vml"/><Relationship Id="rId6" Type="http://schemas.openxmlformats.org/officeDocument/2006/relationships/oleObject" Target="../embeddings/oleObject13.bin"/><Relationship Id="rId5" Type="http://schemas.openxmlformats.org/officeDocument/2006/relationships/oleObject" Target="../embeddings/oleObject12.bin"/><Relationship Id="rId4" Type="http://schemas.openxmlformats.org/officeDocument/2006/relationships/oleObject" Target="../embeddings/oleObject11.bin"/></Relationships>
</file>

<file path=ppt/slides/_rels/slide11.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11.xml"/><Relationship Id="rId1" Type="http://schemas.openxmlformats.org/officeDocument/2006/relationships/slideLayout" Target="../slideLayouts/slideLayout5.xml"/><Relationship Id="rId4" Type="http://schemas.openxmlformats.org/officeDocument/2006/relationships/image" Target="../media/image49.jpeg"/></Relationships>
</file>

<file path=ppt/slides/_rels/slide12.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13.xml"/><Relationship Id="rId1" Type="http://schemas.openxmlformats.org/officeDocument/2006/relationships/slideLayout" Target="../slideLayouts/slideLayout5.xml"/><Relationship Id="rId4" Type="http://schemas.openxmlformats.org/officeDocument/2006/relationships/image" Target="../media/image51.jpeg"/></Relationships>
</file>

<file path=ppt/slides/_rels/slide14.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14.xml"/><Relationship Id="rId1" Type="http://schemas.openxmlformats.org/officeDocument/2006/relationships/slideLayout" Target="../slideLayouts/slideLayout5.xml"/><Relationship Id="rId4" Type="http://schemas.openxmlformats.org/officeDocument/2006/relationships/image" Target="../media/image53.jpeg"/></Relationships>
</file>

<file path=ppt/slides/_rels/slide15.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15.xml"/><Relationship Id="rId1" Type="http://schemas.openxmlformats.org/officeDocument/2006/relationships/slideLayout" Target="../slideLayouts/slideLayout5.xml"/><Relationship Id="rId4" Type="http://schemas.openxmlformats.org/officeDocument/2006/relationships/image" Target="../media/image55.jpe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17.xml"/><Relationship Id="rId1" Type="http://schemas.openxmlformats.org/officeDocument/2006/relationships/slideLayout" Target="../slideLayouts/slideLayout5.xml"/><Relationship Id="rId4" Type="http://schemas.openxmlformats.org/officeDocument/2006/relationships/image" Target="../media/image57.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5.xml"/><Relationship Id="rId1" Type="http://schemas.openxmlformats.org/officeDocument/2006/relationships/video" Target="file:///C:\Users\PING\PING\LISC\Research\Projects\Satisficing\Documents\SciAutomy_Aug17\videos\learn_clipped.mov" TargetMode="External"/><Relationship Id="rId4" Type="http://schemas.openxmlformats.org/officeDocument/2006/relationships/image" Target="../media/image58.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5.xml"/><Relationship Id="rId1" Type="http://schemas.openxmlformats.org/officeDocument/2006/relationships/video" Target="file:///C:\Users\PING\PING\LISC\Research\Projects\Satisficing\Documents\SciAutomy_Aug17\videos\test_1_clipped.mov" TargetMode="External"/><Relationship Id="rId4" Type="http://schemas.openxmlformats.org/officeDocument/2006/relationships/image" Target="../media/image58.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5.xml"/><Relationship Id="rId1" Type="http://schemas.openxmlformats.org/officeDocument/2006/relationships/video" Target="file:///C:\Users\PING\PING\LISC\Research\Projects\Satisficing\Documents\SciAutomy_Aug17\videos\test_2_clipped.mov" TargetMode="External"/><Relationship Id="rId4" Type="http://schemas.openxmlformats.org/officeDocument/2006/relationships/image" Target="../media/image58.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2.xml"/><Relationship Id="rId1" Type="http://schemas.openxmlformats.org/officeDocument/2006/relationships/slideLayout" Target="../slideLayouts/slideLayout5.xml"/><Relationship Id="rId4" Type="http://schemas.openxmlformats.org/officeDocument/2006/relationships/image" Target="../media/image60.png"/></Relationships>
</file>

<file path=ppt/slides/_rels/slide23.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23.xml"/><Relationship Id="rId1" Type="http://schemas.openxmlformats.org/officeDocument/2006/relationships/slideLayout" Target="../slideLayouts/slideLayout5.xml"/><Relationship Id="rId6" Type="http://schemas.openxmlformats.org/officeDocument/2006/relationships/image" Target="../media/image64.jpeg"/><Relationship Id="rId5" Type="http://schemas.openxmlformats.org/officeDocument/2006/relationships/image" Target="../media/image63.jpeg"/><Relationship Id="rId4" Type="http://schemas.openxmlformats.org/officeDocument/2006/relationships/image" Target="../media/image62.jpeg"/></Relationships>
</file>

<file path=ppt/slides/_rels/slide24.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24.xml"/><Relationship Id="rId1" Type="http://schemas.openxmlformats.org/officeDocument/2006/relationships/slideLayout" Target="../slideLayouts/slideLayout5.xml"/><Relationship Id="rId4" Type="http://schemas.openxmlformats.org/officeDocument/2006/relationships/image" Target="../media/image56.jpe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26.xml"/><Relationship Id="rId1" Type="http://schemas.openxmlformats.org/officeDocument/2006/relationships/slideLayout" Target="../slideLayouts/slideLayout5.xml"/><Relationship Id="rId4" Type="http://schemas.openxmlformats.org/officeDocument/2006/relationships/image" Target="../media/image67.png"/></Relationships>
</file>

<file path=ppt/slides/_rels/slide2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9.xml"/><Relationship Id="rId1" Type="http://schemas.openxmlformats.org/officeDocument/2006/relationships/slideLayout" Target="../slideLayouts/slideLayout5.xml"/><Relationship Id="rId4" Type="http://schemas.openxmlformats.org/officeDocument/2006/relationships/image" Target="../media/image71.png"/></Relationships>
</file>

<file path=ppt/slides/_rels/slide3.xml.rels><?xml version="1.0" encoding="UTF-8" standalone="yes"?>
<Relationships xmlns="http://schemas.openxmlformats.org/package/2006/relationships"><Relationship Id="rId8" Type="http://schemas.openxmlformats.org/officeDocument/2006/relationships/oleObject" Target="../embeddings/oleObject4.bin"/><Relationship Id="rId3" Type="http://schemas.openxmlformats.org/officeDocument/2006/relationships/notesSlide" Target="../notesSlides/notesSlide3.xml"/><Relationship Id="rId7" Type="http://schemas.openxmlformats.org/officeDocument/2006/relationships/oleObject" Target="../embeddings/oleObject3.bin"/><Relationship Id="rId2" Type="http://schemas.openxmlformats.org/officeDocument/2006/relationships/slideLayout" Target="../slideLayouts/slideLayout5.xml"/><Relationship Id="rId1" Type="http://schemas.openxmlformats.org/officeDocument/2006/relationships/vmlDrawing" Target="../drawings/vmlDrawing1.vml"/><Relationship Id="rId6" Type="http://schemas.openxmlformats.org/officeDocument/2006/relationships/image" Target="../media/image15.png"/><Relationship Id="rId5" Type="http://schemas.openxmlformats.org/officeDocument/2006/relationships/oleObject" Target="../embeddings/oleObject2.bin"/><Relationship Id="rId4" Type="http://schemas.openxmlformats.org/officeDocument/2006/relationships/oleObject" Target="../embeddings/oleObject1.bin"/></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notesSlide" Target="../notesSlides/notesSlide37.xml"/><Relationship Id="rId1" Type="http://schemas.openxmlformats.org/officeDocument/2006/relationships/slideLayout" Target="../slideLayouts/slideLayout5.xml"/><Relationship Id="rId6" Type="http://schemas.openxmlformats.org/officeDocument/2006/relationships/image" Target="../media/image76.jpeg"/><Relationship Id="rId5" Type="http://schemas.openxmlformats.org/officeDocument/2006/relationships/image" Target="../media/image75.jpeg"/><Relationship Id="rId4" Type="http://schemas.openxmlformats.org/officeDocument/2006/relationships/image" Target="../media/image74.jpe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5.xml"/><Relationship Id="rId1" Type="http://schemas.openxmlformats.org/officeDocument/2006/relationships/video" Target="file:///C:\Users\PING\PING\LISC\Research\Projects\Satisficing\Documents\SciAutomy_Aug17\videos\3RD_STG2_C.MOV" TargetMode="External"/><Relationship Id="rId4" Type="http://schemas.openxmlformats.org/officeDocument/2006/relationships/image" Target="../media/image5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5.xml"/><Relationship Id="rId1" Type="http://schemas.openxmlformats.org/officeDocument/2006/relationships/vmlDrawing" Target="../drawings/vmlDrawing2.vml"/><Relationship Id="rId5" Type="http://schemas.openxmlformats.org/officeDocument/2006/relationships/oleObject" Target="../embeddings/oleObject6.bin"/><Relationship Id="rId4" Type="http://schemas.openxmlformats.org/officeDocument/2006/relationships/oleObject" Target="../embeddings/oleObject5.bin"/></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28.png"/><Relationship Id="rId18" Type="http://schemas.openxmlformats.org/officeDocument/2006/relationships/image" Target="../media/image33.png"/><Relationship Id="rId3" Type="http://schemas.openxmlformats.org/officeDocument/2006/relationships/image" Target="../media/image18.png"/><Relationship Id="rId21" Type="http://schemas.openxmlformats.org/officeDocument/2006/relationships/image" Target="../media/image36.png"/><Relationship Id="rId7" Type="http://schemas.openxmlformats.org/officeDocument/2006/relationships/image" Target="../media/image22.png"/><Relationship Id="rId12" Type="http://schemas.openxmlformats.org/officeDocument/2006/relationships/image" Target="../media/image27.png"/><Relationship Id="rId17" Type="http://schemas.openxmlformats.org/officeDocument/2006/relationships/image" Target="../media/image32.png"/><Relationship Id="rId2" Type="http://schemas.openxmlformats.org/officeDocument/2006/relationships/notesSlide" Target="../notesSlides/notesSlide6.xml"/><Relationship Id="rId16" Type="http://schemas.openxmlformats.org/officeDocument/2006/relationships/image" Target="../media/image31.png"/><Relationship Id="rId20" Type="http://schemas.openxmlformats.org/officeDocument/2006/relationships/image" Target="../media/image35.png"/><Relationship Id="rId1" Type="http://schemas.openxmlformats.org/officeDocument/2006/relationships/slideLayout" Target="../slideLayouts/slideLayout5.xml"/><Relationship Id="rId6" Type="http://schemas.openxmlformats.org/officeDocument/2006/relationships/image" Target="../media/image21.png"/><Relationship Id="rId11" Type="http://schemas.openxmlformats.org/officeDocument/2006/relationships/image" Target="../media/image26.png"/><Relationship Id="rId5" Type="http://schemas.openxmlformats.org/officeDocument/2006/relationships/image" Target="../media/image20.png"/><Relationship Id="rId15" Type="http://schemas.openxmlformats.org/officeDocument/2006/relationships/image" Target="../media/image30.png"/><Relationship Id="rId10" Type="http://schemas.openxmlformats.org/officeDocument/2006/relationships/image" Target="../media/image25.png"/><Relationship Id="rId19" Type="http://schemas.openxmlformats.org/officeDocument/2006/relationships/image" Target="../media/image34.png"/><Relationship Id="rId4" Type="http://schemas.openxmlformats.org/officeDocument/2006/relationships/image" Target="../media/image19.png"/><Relationship Id="rId9" Type="http://schemas.openxmlformats.org/officeDocument/2006/relationships/image" Target="../media/image24.png"/><Relationship Id="rId14" Type="http://schemas.openxmlformats.org/officeDocument/2006/relationships/image" Target="../media/image29.png"/><Relationship Id="rId22" Type="http://schemas.openxmlformats.org/officeDocument/2006/relationships/image" Target="../media/image37.png"/></Relationships>
</file>

<file path=ppt/slides/_rels/slide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7" Type="http://schemas.openxmlformats.org/officeDocument/2006/relationships/oleObject" Target="../embeddings/oleObject10.bin"/><Relationship Id="rId2" Type="http://schemas.openxmlformats.org/officeDocument/2006/relationships/slideLayout" Target="../slideLayouts/slideLayout5.xml"/><Relationship Id="rId1" Type="http://schemas.openxmlformats.org/officeDocument/2006/relationships/vmlDrawing" Target="../drawings/vmlDrawing3.vml"/><Relationship Id="rId6" Type="http://schemas.openxmlformats.org/officeDocument/2006/relationships/oleObject" Target="../embeddings/oleObject9.bin"/><Relationship Id="rId5" Type="http://schemas.openxmlformats.org/officeDocument/2006/relationships/oleObject" Target="../embeddings/oleObject8.bin"/><Relationship Id="rId4" Type="http://schemas.openxmlformats.org/officeDocument/2006/relationships/oleObject" Target="../embeddings/oleObject7.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8590" y="1571837"/>
            <a:ext cx="6148915" cy="1639186"/>
          </a:xfrm>
        </p:spPr>
        <p:txBody>
          <a:bodyPr>
            <a:normAutofit fontScale="90000"/>
          </a:bodyPr>
          <a:lstStyle/>
          <a:p>
            <a:r>
              <a:rPr lang="en-US" altLang="en-US" sz="2900" dirty="0" smtClean="0">
                <a:solidFill>
                  <a:srgbClr val="FF0000"/>
                </a:solidFill>
              </a:rPr>
              <a:t>Biophysical Modeling of </a:t>
            </a:r>
            <a:r>
              <a:rPr lang="en-US" altLang="en-US" sz="2900" dirty="0" err="1" smtClean="0">
                <a:solidFill>
                  <a:srgbClr val="FF0000"/>
                </a:solidFill>
              </a:rPr>
              <a:t>Satisficing</a:t>
            </a:r>
            <a:r>
              <a:rPr lang="en-US" altLang="en-US" sz="2900" dirty="0" smtClean="0">
                <a:solidFill>
                  <a:srgbClr val="FF0000"/>
                </a:solidFill>
              </a:rPr>
              <a:t> Control Strategies as Derived from Quantification of Primate Brain Activity and Psychophysics</a:t>
            </a:r>
            <a:r>
              <a:rPr lang="en-US" altLang="en-US" sz="2800" dirty="0" smtClean="0">
                <a:solidFill>
                  <a:srgbClr val="000066"/>
                </a:solidFill>
              </a:rPr>
              <a:t/>
            </a:r>
            <a:br>
              <a:rPr lang="en-US" altLang="en-US" sz="2800" dirty="0" smtClean="0">
                <a:solidFill>
                  <a:srgbClr val="000066"/>
                </a:solidFill>
              </a:rPr>
            </a:br>
            <a:endParaRPr lang="en-US" sz="2900" dirty="0">
              <a:solidFill>
                <a:srgbClr val="FF0000"/>
              </a:solidFill>
            </a:endParaRPr>
          </a:p>
        </p:txBody>
      </p:sp>
      <p:sp>
        <p:nvSpPr>
          <p:cNvPr id="3" name="Text Placeholder 2"/>
          <p:cNvSpPr>
            <a:spLocks noGrp="1"/>
          </p:cNvSpPr>
          <p:nvPr>
            <p:ph type="body" sz="quarter" idx="13"/>
          </p:nvPr>
        </p:nvSpPr>
        <p:spPr>
          <a:xfrm>
            <a:off x="944524" y="3285592"/>
            <a:ext cx="5856028" cy="2020054"/>
          </a:xfrm>
        </p:spPr>
        <p:txBody>
          <a:bodyPr/>
          <a:lstStyle/>
          <a:p>
            <a:r>
              <a:rPr lang="en-US" dirty="0" smtClean="0">
                <a:solidFill>
                  <a:schemeClr val="tx1"/>
                </a:solidFill>
              </a:rPr>
              <a:t>Silvia Ferrari</a:t>
            </a:r>
            <a:r>
              <a:rPr lang="en-US" baseline="30000" dirty="0" smtClean="0">
                <a:solidFill>
                  <a:schemeClr val="tx1"/>
                </a:solidFill>
                <a:cs typeface="Times New Roman" pitchFamily="18" charset="0"/>
              </a:rPr>
              <a:t>*</a:t>
            </a:r>
            <a:r>
              <a:rPr lang="en-US" dirty="0" smtClean="0">
                <a:solidFill>
                  <a:schemeClr val="tx1"/>
                </a:solidFill>
              </a:rPr>
              <a:t>, Marc </a:t>
            </a:r>
            <a:r>
              <a:rPr lang="en-US" dirty="0" err="1" smtClean="0">
                <a:solidFill>
                  <a:schemeClr val="tx1"/>
                </a:solidFill>
              </a:rPr>
              <a:t>Sommer</a:t>
            </a:r>
            <a:r>
              <a:rPr lang="en-US" baseline="30000" dirty="0" smtClean="0">
                <a:solidFill>
                  <a:schemeClr val="tx1"/>
                </a:solidFill>
              </a:rPr>
              <a:t>†</a:t>
            </a:r>
            <a:r>
              <a:rPr lang="en-US" dirty="0" smtClean="0">
                <a:solidFill>
                  <a:schemeClr val="tx1"/>
                </a:solidFill>
              </a:rPr>
              <a:t>, and Tobias </a:t>
            </a:r>
            <a:r>
              <a:rPr lang="en-US" dirty="0" err="1" smtClean="0">
                <a:solidFill>
                  <a:schemeClr val="tx1"/>
                </a:solidFill>
              </a:rPr>
              <a:t>Egner</a:t>
            </a:r>
            <a:r>
              <a:rPr lang="en-US" baseline="30000" dirty="0" smtClean="0">
                <a:solidFill>
                  <a:schemeClr val="tx1"/>
                </a:solidFill>
                <a:cs typeface="Times New Roman" pitchFamily="18" charset="0"/>
              </a:rPr>
              <a:t>#</a:t>
            </a:r>
          </a:p>
          <a:p>
            <a:endParaRPr lang="en-US" dirty="0" smtClean="0">
              <a:solidFill>
                <a:schemeClr val="tx1"/>
              </a:solidFill>
            </a:endParaRPr>
          </a:p>
          <a:p>
            <a:pPr marL="342900" indent="-342900" eaLnBrk="0" hangingPunct="0">
              <a:spcBef>
                <a:spcPct val="0"/>
              </a:spcBef>
              <a:buClr>
                <a:schemeClr val="tx1"/>
              </a:buClr>
            </a:pPr>
            <a:r>
              <a:rPr lang="en-US" baseline="30000" dirty="0" smtClean="0">
                <a:solidFill>
                  <a:schemeClr val="tx1"/>
                </a:solidFill>
              </a:rPr>
              <a:t>*</a:t>
            </a:r>
            <a:r>
              <a:rPr lang="en-US" dirty="0" smtClean="0">
                <a:solidFill>
                  <a:schemeClr val="tx1"/>
                </a:solidFill>
              </a:rPr>
              <a:t>Mechanical Aerospace Engineering</a:t>
            </a:r>
          </a:p>
          <a:p>
            <a:pPr marL="342900" indent="-342900" eaLnBrk="0" hangingPunct="0">
              <a:spcBef>
                <a:spcPct val="0"/>
              </a:spcBef>
              <a:buClr>
                <a:schemeClr val="tx1"/>
              </a:buClr>
            </a:pPr>
            <a:r>
              <a:rPr lang="en-US" dirty="0" smtClean="0">
                <a:solidFill>
                  <a:schemeClr val="tx1"/>
                </a:solidFill>
              </a:rPr>
              <a:t>Cornell University</a:t>
            </a:r>
          </a:p>
          <a:p>
            <a:pPr marL="342900" indent="-342900" eaLnBrk="0" hangingPunct="0">
              <a:spcBef>
                <a:spcPct val="0"/>
              </a:spcBef>
              <a:buClr>
                <a:schemeClr val="tx1"/>
              </a:buClr>
            </a:pPr>
            <a:r>
              <a:rPr lang="en-US" baseline="30000" dirty="0" smtClean="0">
                <a:solidFill>
                  <a:schemeClr val="tx1"/>
                </a:solidFill>
              </a:rPr>
              <a:t>†</a:t>
            </a:r>
            <a:r>
              <a:rPr lang="en-US" dirty="0" smtClean="0">
                <a:solidFill>
                  <a:schemeClr val="tx1"/>
                </a:solidFill>
              </a:rPr>
              <a:t>Biomedical Engineering</a:t>
            </a:r>
          </a:p>
          <a:p>
            <a:pPr marL="342900" indent="-342900" eaLnBrk="0" hangingPunct="0">
              <a:spcBef>
                <a:spcPct val="0"/>
              </a:spcBef>
              <a:buClr>
                <a:schemeClr val="tx1"/>
              </a:buClr>
            </a:pPr>
            <a:r>
              <a:rPr lang="en-US" baseline="30000" dirty="0" smtClean="0">
                <a:solidFill>
                  <a:schemeClr val="tx1"/>
                </a:solidFill>
              </a:rPr>
              <a:t>#</a:t>
            </a:r>
            <a:r>
              <a:rPr lang="en-US" dirty="0" smtClean="0">
                <a:solidFill>
                  <a:schemeClr val="tx1"/>
                </a:solidFill>
              </a:rPr>
              <a:t>Psychology and Neuroscience</a:t>
            </a:r>
          </a:p>
          <a:p>
            <a:pPr marL="342900" indent="-342900" eaLnBrk="0" hangingPunct="0">
              <a:spcBef>
                <a:spcPct val="0"/>
              </a:spcBef>
              <a:buClr>
                <a:schemeClr val="tx1"/>
              </a:buClr>
            </a:pPr>
            <a:r>
              <a:rPr lang="en-US" dirty="0" smtClean="0">
                <a:solidFill>
                  <a:schemeClr val="tx1"/>
                </a:solidFill>
              </a:rPr>
              <a:t>Duke University</a:t>
            </a:r>
          </a:p>
          <a:p>
            <a:endParaRPr lang="en-US" dirty="0">
              <a:solidFill>
                <a:schemeClr val="tx1"/>
              </a:solidFill>
            </a:endParaRPr>
          </a:p>
        </p:txBody>
      </p:sp>
      <p:sp>
        <p:nvSpPr>
          <p:cNvPr id="5" name="Text Placeholder 2"/>
          <p:cNvSpPr txBox="1">
            <a:spLocks/>
          </p:cNvSpPr>
          <p:nvPr/>
        </p:nvSpPr>
        <p:spPr>
          <a:xfrm>
            <a:off x="1828800" y="381000"/>
            <a:ext cx="7162800" cy="1066800"/>
          </a:xfrm>
          <a:prstGeom prst="rect">
            <a:avLst/>
          </a:prstGeom>
        </p:spPr>
        <p:txBody>
          <a:bodyPr vert="horz" lIns="91440" tIns="45720" rIns="91440" bIns="45720" rtlCol="0">
            <a:noAutofit/>
          </a:bodyPr>
          <a:lstStyle/>
          <a:p>
            <a:pPr marL="342900" indent="-342900" algn="r">
              <a:buClr>
                <a:schemeClr val="tx1"/>
              </a:buClr>
            </a:pPr>
            <a:r>
              <a:rPr lang="en-US" dirty="0" smtClean="0">
                <a:solidFill>
                  <a:schemeClr val="bg1"/>
                </a:solidFill>
              </a:rPr>
              <a:t>ONR </a:t>
            </a:r>
            <a:r>
              <a:rPr lang="en-US" dirty="0" err="1" smtClean="0">
                <a:solidFill>
                  <a:schemeClr val="bg1"/>
                </a:solidFill>
              </a:rPr>
              <a:t>Satisficing</a:t>
            </a:r>
            <a:r>
              <a:rPr lang="en-US" dirty="0" smtClean="0">
                <a:solidFill>
                  <a:schemeClr val="bg1"/>
                </a:solidFill>
              </a:rPr>
              <a:t> Virtual Program Review</a:t>
            </a:r>
          </a:p>
          <a:p>
            <a:pPr marL="342900" indent="-342900" algn="r">
              <a:buClr>
                <a:schemeClr val="tx1"/>
              </a:buClr>
            </a:pPr>
            <a:r>
              <a:rPr lang="en-US" dirty="0" smtClean="0">
                <a:solidFill>
                  <a:schemeClr val="bg1"/>
                </a:solidFill>
              </a:rPr>
              <a:t>PM: Marc Steinberg</a:t>
            </a:r>
          </a:p>
          <a:p>
            <a:pPr marL="342900" indent="-342900" algn="r">
              <a:buClr>
                <a:schemeClr val="tx1"/>
              </a:buClr>
            </a:pPr>
            <a:r>
              <a:rPr lang="en-US" dirty="0" smtClean="0">
                <a:solidFill>
                  <a:schemeClr val="bg1"/>
                </a:solidFill>
              </a:rPr>
              <a:t>ONR Code 351</a:t>
            </a:r>
          </a:p>
          <a:p>
            <a:pPr marL="342900" indent="-342900" algn="r">
              <a:buClr>
                <a:schemeClr val="tx1"/>
              </a:buClr>
            </a:pPr>
            <a:endParaRPr lang="en-US" dirty="0">
              <a:solidFill>
                <a:schemeClr val="bg1"/>
              </a:solidFill>
            </a:endParaRPr>
          </a:p>
        </p:txBody>
      </p:sp>
    </p:spTree>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2" name="Rectangle 4"/>
          <p:cNvSpPr>
            <a:spLocks noChangeArrowheads="1"/>
          </p:cNvSpPr>
          <p:nvPr/>
        </p:nvSpPr>
        <p:spPr bwMode="auto">
          <a:xfrm>
            <a:off x="0" y="0"/>
            <a:ext cx="9144000" cy="0"/>
          </a:xfrm>
          <a:prstGeom prst="rect">
            <a:avLst/>
          </a:prstGeom>
          <a:noFill/>
          <a:ln w="19050" algn="ctr">
            <a:noFill/>
            <a:miter lim="800000"/>
            <a:headEnd/>
            <a:tailEnd/>
          </a:ln>
        </p:spPr>
        <p:txBody>
          <a:bodyPr wrap="none" anchor="ctr">
            <a:spAutoFit/>
          </a:bodyPr>
          <a:lstStyle/>
          <a:p>
            <a:pPr algn="ctr" eaLnBrk="1" hangingPunct="1">
              <a:spcBef>
                <a:spcPct val="50000"/>
              </a:spcBef>
            </a:pPr>
            <a:endParaRPr lang="en-US" b="1">
              <a:latin typeface="Times New Roman" pitchFamily="18" charset="0"/>
              <a:cs typeface="Arial" charset="0"/>
            </a:endParaRPr>
          </a:p>
        </p:txBody>
      </p:sp>
      <p:sp>
        <p:nvSpPr>
          <p:cNvPr id="43013" name="Rectangle 2"/>
          <p:cNvSpPr>
            <a:spLocks noChangeArrowheads="1"/>
          </p:cNvSpPr>
          <p:nvPr/>
        </p:nvSpPr>
        <p:spPr bwMode="auto">
          <a:xfrm>
            <a:off x="3946525" y="-201613"/>
            <a:ext cx="184150" cy="366713"/>
          </a:xfrm>
          <a:prstGeom prst="rect">
            <a:avLst/>
          </a:prstGeom>
          <a:noFill/>
          <a:ln w="19050" algn="ctr">
            <a:noFill/>
            <a:miter lim="800000"/>
            <a:headEnd/>
            <a:tailEnd/>
          </a:ln>
        </p:spPr>
        <p:txBody>
          <a:bodyPr wrap="none" anchor="ctr">
            <a:spAutoFit/>
          </a:bodyPr>
          <a:lstStyle/>
          <a:p>
            <a:pPr algn="ctr" eaLnBrk="1" hangingPunct="1">
              <a:spcBef>
                <a:spcPct val="50000"/>
              </a:spcBef>
            </a:pPr>
            <a:endParaRPr lang="en-US" b="1">
              <a:latin typeface="Times New Roman" pitchFamily="18" charset="0"/>
              <a:cs typeface="Arial" charset="0"/>
            </a:endParaRPr>
          </a:p>
        </p:txBody>
      </p:sp>
      <p:sp>
        <p:nvSpPr>
          <p:cNvPr id="11" name="Title 10"/>
          <p:cNvSpPr>
            <a:spLocks noGrp="1"/>
          </p:cNvSpPr>
          <p:nvPr>
            <p:ph type="title"/>
          </p:nvPr>
        </p:nvSpPr>
        <p:spPr/>
        <p:txBody>
          <a:bodyPr>
            <a:noAutofit/>
          </a:bodyPr>
          <a:lstStyle/>
          <a:p>
            <a:pPr lvl="1" algn="ctr" rtl="0">
              <a:spcBef>
                <a:spcPct val="0"/>
              </a:spcBef>
            </a:pPr>
            <a:r>
              <a:rPr lang="en-US" sz="3200" kern="1200" dirty="0" smtClean="0">
                <a:solidFill>
                  <a:srgbClr val="000066"/>
                </a:solidFill>
                <a:latin typeface="+mj-lt"/>
                <a:ea typeface="+mj-ea"/>
                <a:cs typeface="+mj-cs"/>
              </a:rPr>
              <a:t>Information </a:t>
            </a:r>
            <a:r>
              <a:rPr lang="en-US" sz="3200" kern="1200" dirty="0">
                <a:solidFill>
                  <a:srgbClr val="000066"/>
                </a:solidFill>
                <a:latin typeface="+mj-lt"/>
                <a:ea typeface="+mj-ea"/>
                <a:cs typeface="+mj-cs"/>
              </a:rPr>
              <a:t>value </a:t>
            </a:r>
            <a:r>
              <a:rPr lang="en-US" sz="3200" kern="1200" dirty="0" smtClean="0">
                <a:solidFill>
                  <a:srgbClr val="000066"/>
                </a:solidFill>
                <a:latin typeface="+mj-lt"/>
                <a:ea typeface="+mj-ea"/>
                <a:cs typeface="+mj-cs"/>
              </a:rPr>
              <a:t>functions</a:t>
            </a:r>
            <a:endParaRPr lang="en-US" sz="3200" kern="1200" dirty="0">
              <a:solidFill>
                <a:srgbClr val="000066"/>
              </a:solidFill>
              <a:latin typeface="+mj-lt"/>
              <a:ea typeface="+mj-ea"/>
              <a:cs typeface="+mj-cs"/>
            </a:endParaRPr>
          </a:p>
        </p:txBody>
      </p:sp>
      <p:sp>
        <p:nvSpPr>
          <p:cNvPr id="8" name="Rectangle 7"/>
          <p:cNvSpPr/>
          <p:nvPr/>
        </p:nvSpPr>
        <p:spPr>
          <a:xfrm>
            <a:off x="0" y="1158949"/>
            <a:ext cx="9144000" cy="5401479"/>
          </a:xfrm>
          <a:prstGeom prst="rect">
            <a:avLst/>
          </a:prstGeom>
        </p:spPr>
        <p:txBody>
          <a:bodyPr wrap="square">
            <a:spAutoFit/>
          </a:bodyPr>
          <a:lstStyle/>
          <a:p>
            <a:pPr marL="285750" indent="-285750">
              <a:spcAft>
                <a:spcPts val="1200"/>
              </a:spcAft>
              <a:buFont typeface="Wingdings" pitchFamily="2" charset="2"/>
              <a:buChar char="§"/>
            </a:pPr>
            <a:r>
              <a:rPr lang="en-US" altLang="en-US" sz="2400" dirty="0" smtClean="0">
                <a:latin typeface="Times New Roman" pitchFamily="18" charset="0"/>
                <a:cs typeface="Times New Roman" pitchFamily="18" charset="0"/>
              </a:rPr>
              <a:t>Three different definitions of </a:t>
            </a:r>
            <a:r>
              <a:rPr lang="en-US" altLang="en-US" sz="2400" dirty="0" smtClean="0">
                <a:solidFill>
                  <a:srgbClr val="FF0000"/>
                </a:solidFill>
                <a:latin typeface="Times New Roman" pitchFamily="18" charset="0"/>
                <a:cs typeface="Times New Roman" pitchFamily="18" charset="0"/>
              </a:rPr>
              <a:t>information values </a:t>
            </a:r>
            <a:r>
              <a:rPr lang="en-US" altLang="en-US" sz="2400" dirty="0" smtClean="0">
                <a:latin typeface="Times New Roman" pitchFamily="18" charset="0"/>
                <a:cs typeface="Times New Roman" pitchFamily="18" charset="0"/>
              </a:rPr>
              <a:t>are investigated</a:t>
            </a:r>
            <a:r>
              <a:rPr lang="en-US" altLang="en-US" sz="2400" dirty="0" smtClean="0">
                <a:latin typeface="Times New Roman" pitchFamily="18" charset="0"/>
                <a:cs typeface="Times New Roman" pitchFamily="18" charset="0"/>
              </a:rPr>
              <a:t>:</a:t>
            </a:r>
            <a:endParaRPr lang="en-US" altLang="en-US" sz="2000" dirty="0" smtClean="0">
              <a:latin typeface="Times New Roman" pitchFamily="18" charset="0"/>
              <a:cs typeface="Times New Roman" pitchFamily="18" charset="0"/>
            </a:endParaRPr>
          </a:p>
          <a:p>
            <a:pPr marL="285750" indent="-285750"/>
            <a:r>
              <a:rPr lang="en-US" altLang="en-US" sz="2000" dirty="0" smtClean="0">
                <a:latin typeface="Times New Roman" pitchFamily="18" charset="0"/>
                <a:cs typeface="Times New Roman" pitchFamily="18" charset="0"/>
              </a:rPr>
              <a:t>	1</a:t>
            </a:r>
            <a:r>
              <a:rPr lang="en-US" altLang="en-US" sz="2000" dirty="0" smtClean="0">
                <a:latin typeface="Times New Roman" pitchFamily="18" charset="0"/>
                <a:cs typeface="Times New Roman" pitchFamily="18" charset="0"/>
              </a:rPr>
              <a:t>. </a:t>
            </a:r>
            <a:r>
              <a:rPr lang="en-US" altLang="en-US" sz="2000" i="1" dirty="0" smtClean="0">
                <a:solidFill>
                  <a:srgbClr val="FF0000"/>
                </a:solidFill>
                <a:latin typeface="Times New Roman" pitchFamily="18" charset="0"/>
                <a:cs typeface="Times New Roman" pitchFamily="18" charset="0"/>
              </a:rPr>
              <a:t>Information gain</a:t>
            </a:r>
            <a:r>
              <a:rPr lang="en-US" altLang="en-US" sz="2000" dirty="0" smtClean="0">
                <a:solidFill>
                  <a:srgbClr val="FF0000"/>
                </a:solidFill>
                <a:latin typeface="Times New Roman" pitchFamily="18" charset="0"/>
                <a:cs typeface="Times New Roman" pitchFamily="18" charset="0"/>
              </a:rPr>
              <a:t> </a:t>
            </a:r>
            <a:r>
              <a:rPr lang="en-US" altLang="en-US" sz="2000" dirty="0" smtClean="0">
                <a:latin typeface="Times New Roman" pitchFamily="18" charset="0"/>
                <a:cs typeface="Times New Roman" pitchFamily="18" charset="0"/>
              </a:rPr>
              <a:t>(</a:t>
            </a:r>
            <a:r>
              <a:rPr lang="en-US" altLang="en-US" sz="2000" dirty="0" smtClean="0">
                <a:solidFill>
                  <a:srgbClr val="FF0000"/>
                </a:solidFill>
                <a:latin typeface="Times New Roman" pitchFamily="18" charset="0"/>
                <a:cs typeface="Times New Roman" pitchFamily="18" charset="0"/>
              </a:rPr>
              <a:t>IG</a:t>
            </a:r>
            <a:r>
              <a:rPr lang="en-US" altLang="en-US" sz="2000" dirty="0" smtClean="0">
                <a:latin typeface="Times New Roman" pitchFamily="18" charset="0"/>
                <a:cs typeface="Times New Roman" pitchFamily="18" charset="0"/>
              </a:rPr>
              <a:t>) is equivalent to the KL-divergence between the prior P(</a:t>
            </a:r>
            <a:r>
              <a:rPr lang="en-US" altLang="en-US" sz="2000" dirty="0" err="1" smtClean="0">
                <a:latin typeface="Times New Roman" pitchFamily="18" charset="0"/>
                <a:cs typeface="Times New Roman" pitchFamily="18" charset="0"/>
              </a:rPr>
              <a:t>zn</a:t>
            </a:r>
            <a:r>
              <a:rPr lang="en-US" altLang="en-US" sz="2000" dirty="0" smtClean="0">
                <a:latin typeface="Times New Roman" pitchFamily="18" charset="0"/>
                <a:cs typeface="Times New Roman" pitchFamily="18" charset="0"/>
              </a:rPr>
              <a:t>) and the posterior </a:t>
            </a:r>
            <a:r>
              <a:rPr lang="en-US" altLang="en-US" sz="2000" i="1" dirty="0" smtClean="0">
                <a:latin typeface="Times New Roman" pitchFamily="18" charset="0"/>
                <a:cs typeface="Times New Roman" pitchFamily="18" charset="0"/>
              </a:rPr>
              <a:t>P</a:t>
            </a:r>
            <a:r>
              <a:rPr lang="en-US" altLang="en-US" sz="2000" dirty="0" smtClean="0">
                <a:latin typeface="Times New Roman" pitchFamily="18" charset="0"/>
                <a:cs typeface="Times New Roman" pitchFamily="18" charset="0"/>
              </a:rPr>
              <a:t>(</a:t>
            </a:r>
            <a:r>
              <a:rPr lang="en-US" altLang="en-US" sz="2000" i="1" dirty="0" err="1" smtClean="0">
                <a:latin typeface="Times New Roman" pitchFamily="18" charset="0"/>
                <a:cs typeface="Times New Roman" pitchFamily="18" charset="0"/>
              </a:rPr>
              <a:t>z</a:t>
            </a:r>
            <a:r>
              <a:rPr lang="en-US" altLang="en-US" sz="2000" i="1" baseline="-25000" dirty="0" err="1" smtClean="0">
                <a:latin typeface="Times New Roman" pitchFamily="18" charset="0"/>
                <a:cs typeface="Times New Roman" pitchFamily="18" charset="0"/>
              </a:rPr>
              <a:t>n</a:t>
            </a:r>
            <a:r>
              <a:rPr lang="en-US" altLang="en-US" sz="2000" dirty="0" err="1" smtClean="0">
                <a:latin typeface="Times New Roman" pitchFamily="18" charset="0"/>
                <a:cs typeface="Times New Roman" pitchFamily="18" charset="0"/>
              </a:rPr>
              <a:t>|</a:t>
            </a:r>
            <a:r>
              <a:rPr lang="en-US" altLang="en-US" sz="2000" i="1" dirty="0" err="1" smtClean="0">
                <a:latin typeface="Times New Roman" pitchFamily="18" charset="0"/>
                <a:cs typeface="Times New Roman" pitchFamily="18" charset="0"/>
              </a:rPr>
              <a:t>x</a:t>
            </a:r>
            <a:r>
              <a:rPr lang="en-US" altLang="en-US" sz="2000" i="1" baseline="-25000" dirty="0" err="1" smtClean="0">
                <a:latin typeface="Times New Roman" pitchFamily="18" charset="0"/>
                <a:cs typeface="Times New Roman" pitchFamily="18" charset="0"/>
              </a:rPr>
              <a:t>k,j</a:t>
            </a:r>
            <a:r>
              <a:rPr lang="en-US" altLang="en-US" sz="2000" dirty="0" smtClean="0">
                <a:latin typeface="Times New Roman" pitchFamily="18" charset="0"/>
                <a:cs typeface="Times New Roman" pitchFamily="18" charset="0"/>
              </a:rPr>
              <a:t>)</a:t>
            </a:r>
            <a:r>
              <a:rPr lang="en-US" altLang="en-US" sz="2000" dirty="0" smtClean="0">
                <a:latin typeface="Times New Roman" pitchFamily="18" charset="0"/>
                <a:cs typeface="Times New Roman" pitchFamily="18" charset="0"/>
              </a:rPr>
              <a:t>:</a:t>
            </a:r>
            <a:endParaRPr lang="en-US" altLang="en-US" sz="2000" dirty="0" smtClean="0">
              <a:latin typeface="Times New Roman" pitchFamily="18" charset="0"/>
              <a:cs typeface="Times New Roman" pitchFamily="18" charset="0"/>
            </a:endParaRPr>
          </a:p>
          <a:p>
            <a:pPr marL="285750" indent="-285750"/>
            <a:endParaRPr lang="en-US" altLang="en-US" sz="2000" dirty="0" smtClean="0">
              <a:latin typeface="Times New Roman" pitchFamily="18" charset="0"/>
              <a:cs typeface="Times New Roman" pitchFamily="18" charset="0"/>
            </a:endParaRPr>
          </a:p>
          <a:p>
            <a:pPr marL="285750" indent="-285750">
              <a:spcBef>
                <a:spcPts val="1800"/>
              </a:spcBef>
              <a:spcAft>
                <a:spcPts val="600"/>
              </a:spcAft>
            </a:pPr>
            <a:endParaRPr lang="en-US" altLang="en-US" sz="1100" dirty="0" smtClean="0">
              <a:latin typeface="Times New Roman" pitchFamily="18" charset="0"/>
              <a:cs typeface="Times New Roman" pitchFamily="18" charset="0"/>
            </a:endParaRPr>
          </a:p>
          <a:p>
            <a:pPr marL="285750" indent="-285750"/>
            <a:r>
              <a:rPr lang="en-US" altLang="en-US" sz="2000" dirty="0" smtClean="0">
                <a:latin typeface="Times New Roman" pitchFamily="18" charset="0"/>
                <a:cs typeface="Times New Roman" pitchFamily="18" charset="0"/>
              </a:rPr>
              <a:t>	2. </a:t>
            </a:r>
            <a:r>
              <a:rPr lang="en-US" altLang="en-US" sz="2000" i="1" dirty="0" smtClean="0">
                <a:solidFill>
                  <a:srgbClr val="FF0000"/>
                </a:solidFill>
                <a:latin typeface="Times New Roman" pitchFamily="18" charset="0"/>
                <a:cs typeface="Times New Roman" pitchFamily="18" charset="0"/>
              </a:rPr>
              <a:t>Probability gain</a:t>
            </a:r>
            <a:r>
              <a:rPr lang="en-US" altLang="en-US" sz="2000" dirty="0" smtClean="0">
                <a:solidFill>
                  <a:srgbClr val="FF0000"/>
                </a:solidFill>
                <a:latin typeface="Times New Roman" pitchFamily="18" charset="0"/>
                <a:cs typeface="Times New Roman" pitchFamily="18" charset="0"/>
              </a:rPr>
              <a:t> </a:t>
            </a:r>
            <a:r>
              <a:rPr lang="en-US" altLang="en-US" sz="2000" dirty="0" smtClean="0">
                <a:latin typeface="Times New Roman" pitchFamily="18" charset="0"/>
                <a:cs typeface="Times New Roman" pitchFamily="18" charset="0"/>
              </a:rPr>
              <a:t>(</a:t>
            </a:r>
            <a:r>
              <a:rPr lang="en-US" altLang="en-US" sz="2000" dirty="0" smtClean="0">
                <a:solidFill>
                  <a:srgbClr val="FF0000"/>
                </a:solidFill>
                <a:latin typeface="Times New Roman" pitchFamily="18" charset="0"/>
                <a:cs typeface="Times New Roman" pitchFamily="18" charset="0"/>
              </a:rPr>
              <a:t>PG</a:t>
            </a:r>
            <a:r>
              <a:rPr lang="en-US" altLang="en-US" sz="2000" dirty="0" smtClean="0">
                <a:latin typeface="Times New Roman" pitchFamily="18" charset="0"/>
                <a:cs typeface="Times New Roman" pitchFamily="18" charset="0"/>
              </a:rPr>
              <a:t>) is the difference between the expected </a:t>
            </a:r>
            <a:r>
              <a:rPr lang="en-US" altLang="en-US" sz="2000" i="1" dirty="0" smtClean="0">
                <a:latin typeface="Times New Roman" pitchFamily="18" charset="0"/>
                <a:cs typeface="Times New Roman" pitchFamily="18" charset="0"/>
              </a:rPr>
              <a:t>L</a:t>
            </a:r>
            <a:r>
              <a:rPr lang="en-US" altLang="en-US" sz="2000" dirty="0" smtClean="0">
                <a:latin typeface="Times New Roman" pitchFamily="18" charset="0"/>
                <a:cs typeface="Times New Roman" pitchFamily="18" charset="0"/>
              </a:rPr>
              <a:t>-</a:t>
            </a:r>
            <a:r>
              <a:rPr lang="en-US" altLang="en-US" sz="2000" dirty="0" smtClean="0">
                <a:latin typeface="Times New Roman" pitchFamily="18" charset="0"/>
                <a:cs typeface="Times New Roman" pitchFamily="18" charset="0"/>
                <a:sym typeface="Mathematica1"/>
              </a:rPr>
              <a:t></a:t>
            </a:r>
            <a:r>
              <a:rPr lang="en-US" altLang="en-US" sz="2000" dirty="0" smtClean="0">
                <a:latin typeface="Times New Roman" pitchFamily="18" charset="0"/>
                <a:cs typeface="Times New Roman" pitchFamily="18" charset="0"/>
              </a:rPr>
              <a:t> norm of the vector </a:t>
            </a:r>
            <a:r>
              <a:rPr lang="en-US" altLang="en-US" sz="2000" dirty="0" err="1" smtClean="0">
                <a:latin typeface="Times New Roman" pitchFamily="18" charset="0"/>
                <a:cs typeface="Times New Roman" pitchFamily="18" charset="0"/>
              </a:rPr>
              <a:t>p</a:t>
            </a:r>
            <a:r>
              <a:rPr lang="en-US" altLang="en-US" sz="2000" i="1" baseline="-25000" dirty="0" err="1" smtClean="0">
                <a:latin typeface="Times New Roman" pitchFamily="18" charset="0"/>
                <a:cs typeface="Times New Roman" pitchFamily="18" charset="0"/>
              </a:rPr>
              <a:t>post</a:t>
            </a:r>
            <a:r>
              <a:rPr lang="en-US" altLang="en-US" sz="2000" dirty="0" smtClean="0">
                <a:latin typeface="Times New Roman" pitchFamily="18" charset="0"/>
                <a:cs typeface="Times New Roman" pitchFamily="18" charset="0"/>
              </a:rPr>
              <a:t>(</a:t>
            </a:r>
            <a:r>
              <a:rPr lang="en-US" altLang="en-US" sz="2000" i="1" dirty="0" err="1" smtClean="0">
                <a:latin typeface="Times New Roman" pitchFamily="18" charset="0"/>
                <a:cs typeface="Times New Roman" pitchFamily="18" charset="0"/>
              </a:rPr>
              <a:t>x</a:t>
            </a:r>
            <a:r>
              <a:rPr lang="en-US" altLang="en-US" sz="2000" i="1" baseline="-25000" dirty="0" err="1" smtClean="0">
                <a:latin typeface="Times New Roman" pitchFamily="18" charset="0"/>
                <a:cs typeface="Times New Roman" pitchFamily="18" charset="0"/>
              </a:rPr>
              <a:t>k,j</a:t>
            </a:r>
            <a:r>
              <a:rPr lang="en-US" altLang="en-US" sz="2000" dirty="0" smtClean="0">
                <a:latin typeface="Times New Roman" pitchFamily="18" charset="0"/>
                <a:cs typeface="Times New Roman" pitchFamily="18" charset="0"/>
              </a:rPr>
              <a:t>) and the </a:t>
            </a:r>
            <a:r>
              <a:rPr lang="en-US" altLang="en-US" sz="2000" i="1" dirty="0" smtClean="0">
                <a:latin typeface="Times New Roman" pitchFamily="18" charset="0"/>
                <a:cs typeface="Times New Roman" pitchFamily="18" charset="0"/>
              </a:rPr>
              <a:t>L</a:t>
            </a:r>
            <a:r>
              <a:rPr lang="en-US" altLang="en-US" sz="2000" dirty="0" smtClean="0">
                <a:latin typeface="Times New Roman" pitchFamily="18" charset="0"/>
                <a:cs typeface="Times New Roman" pitchFamily="18" charset="0"/>
              </a:rPr>
              <a:t>-</a:t>
            </a:r>
            <a:r>
              <a:rPr lang="en-US" altLang="en-US" sz="2000" dirty="0" smtClean="0">
                <a:latin typeface="Times New Roman" pitchFamily="18" charset="0"/>
                <a:cs typeface="Times New Roman" pitchFamily="18" charset="0"/>
                <a:sym typeface="Mathematica1"/>
              </a:rPr>
              <a:t>  norm of the vector</a:t>
            </a:r>
            <a:r>
              <a:rPr lang="en-US" altLang="en-US" sz="2000" dirty="0" smtClean="0">
                <a:latin typeface="Times New Roman" pitchFamily="18" charset="0"/>
                <a:cs typeface="Times New Roman" pitchFamily="18" charset="0"/>
              </a:rPr>
              <a:t> </a:t>
            </a:r>
            <a:r>
              <a:rPr lang="en-US" altLang="en-US" sz="2000" dirty="0" err="1" smtClean="0">
                <a:latin typeface="Times New Roman" pitchFamily="18" charset="0"/>
                <a:cs typeface="Times New Roman" pitchFamily="18" charset="0"/>
              </a:rPr>
              <a:t>p</a:t>
            </a:r>
            <a:r>
              <a:rPr lang="en-US" altLang="en-US" sz="2000" i="1" baseline="-25000" dirty="0" err="1" smtClean="0">
                <a:latin typeface="Times New Roman" pitchFamily="18" charset="0"/>
                <a:cs typeface="Times New Roman" pitchFamily="18" charset="0"/>
              </a:rPr>
              <a:t>pri</a:t>
            </a:r>
            <a:r>
              <a:rPr lang="en-US" altLang="en-US" sz="2000" dirty="0" smtClean="0">
                <a:latin typeface="Times New Roman" pitchFamily="18" charset="0"/>
                <a:cs typeface="Times New Roman" pitchFamily="18" charset="0"/>
              </a:rPr>
              <a:t>:</a:t>
            </a:r>
            <a:endParaRPr lang="en-US" altLang="en-US" sz="2000" dirty="0" smtClean="0">
              <a:latin typeface="Times New Roman" pitchFamily="18" charset="0"/>
              <a:cs typeface="Times New Roman" pitchFamily="18" charset="0"/>
            </a:endParaRPr>
          </a:p>
          <a:p>
            <a:pPr marL="285750" indent="-285750">
              <a:spcBef>
                <a:spcPts val="1800"/>
              </a:spcBef>
              <a:spcAft>
                <a:spcPts val="0"/>
              </a:spcAft>
            </a:pPr>
            <a:endParaRPr lang="en-US" altLang="en-US" sz="2000" dirty="0" smtClean="0">
              <a:latin typeface="Times New Roman" pitchFamily="18" charset="0"/>
              <a:cs typeface="Times New Roman" pitchFamily="18" charset="0"/>
            </a:endParaRPr>
          </a:p>
          <a:p>
            <a:pPr marL="285750" indent="-285750"/>
            <a:r>
              <a:rPr lang="en-US" altLang="en-US" sz="2000" dirty="0" smtClean="0">
                <a:latin typeface="Times New Roman" pitchFamily="18" charset="0"/>
                <a:cs typeface="Times New Roman" pitchFamily="18" charset="0"/>
              </a:rPr>
              <a:t>	3. </a:t>
            </a:r>
            <a:r>
              <a:rPr lang="en-US" altLang="en-US" sz="2000" i="1" dirty="0" smtClean="0">
                <a:solidFill>
                  <a:srgbClr val="FF0000"/>
                </a:solidFill>
                <a:latin typeface="Times New Roman" pitchFamily="18" charset="0"/>
                <a:cs typeface="Times New Roman" pitchFamily="18" charset="0"/>
              </a:rPr>
              <a:t>Impact</a:t>
            </a:r>
            <a:r>
              <a:rPr lang="en-US" altLang="en-US" sz="2000" i="1" dirty="0" smtClean="0">
                <a:latin typeface="Times New Roman" pitchFamily="18" charset="0"/>
                <a:cs typeface="Times New Roman" pitchFamily="18" charset="0"/>
              </a:rPr>
              <a:t> </a:t>
            </a:r>
            <a:r>
              <a:rPr lang="en-US" altLang="en-US" sz="2000" dirty="0" smtClean="0">
                <a:latin typeface="Times New Roman" pitchFamily="18" charset="0"/>
                <a:cs typeface="Times New Roman" pitchFamily="18" charset="0"/>
              </a:rPr>
              <a:t>(</a:t>
            </a:r>
            <a:r>
              <a:rPr lang="en-US" altLang="en-US" sz="2000" dirty="0" smtClean="0">
                <a:solidFill>
                  <a:srgbClr val="FF0000"/>
                </a:solidFill>
                <a:latin typeface="Times New Roman" pitchFamily="18" charset="0"/>
                <a:cs typeface="Times New Roman" pitchFamily="18" charset="0"/>
              </a:rPr>
              <a:t>IMP</a:t>
            </a:r>
            <a:r>
              <a:rPr lang="en-US" altLang="en-US" sz="2000" dirty="0" smtClean="0">
                <a:latin typeface="Times New Roman" pitchFamily="18" charset="0"/>
                <a:cs typeface="Times New Roman" pitchFamily="18" charset="0"/>
              </a:rPr>
              <a:t>) is proportional to the expected </a:t>
            </a:r>
            <a:r>
              <a:rPr lang="en-US" altLang="en-US" sz="2000" i="1" dirty="0" smtClean="0">
                <a:latin typeface="Times New Roman" pitchFamily="18" charset="0"/>
                <a:cs typeface="Times New Roman" pitchFamily="18" charset="0"/>
              </a:rPr>
              <a:t>L</a:t>
            </a:r>
            <a:r>
              <a:rPr lang="en-US" altLang="en-US" sz="2000" dirty="0" smtClean="0">
                <a:latin typeface="Times New Roman" pitchFamily="18" charset="0"/>
                <a:cs typeface="Times New Roman" pitchFamily="18" charset="0"/>
              </a:rPr>
              <a:t>-1 norm of the difference between the vector </a:t>
            </a:r>
            <a:r>
              <a:rPr lang="en-US" altLang="en-US" sz="2000" dirty="0" err="1" smtClean="0">
                <a:latin typeface="Times New Roman" pitchFamily="18" charset="0"/>
                <a:cs typeface="Times New Roman" pitchFamily="18" charset="0"/>
              </a:rPr>
              <a:t>p</a:t>
            </a:r>
            <a:r>
              <a:rPr lang="en-US" altLang="en-US" sz="2000" i="1" baseline="-25000" dirty="0" err="1" smtClean="0">
                <a:latin typeface="Times New Roman" pitchFamily="18" charset="0"/>
                <a:cs typeface="Times New Roman" pitchFamily="18" charset="0"/>
              </a:rPr>
              <a:t>post</a:t>
            </a:r>
            <a:r>
              <a:rPr lang="en-US" altLang="en-US" sz="2000" dirty="0" smtClean="0">
                <a:latin typeface="Times New Roman" pitchFamily="18" charset="0"/>
                <a:cs typeface="Times New Roman" pitchFamily="18" charset="0"/>
              </a:rPr>
              <a:t>(</a:t>
            </a:r>
            <a:r>
              <a:rPr lang="en-US" altLang="en-US" sz="2000" i="1" dirty="0" err="1" smtClean="0">
                <a:latin typeface="Times New Roman" pitchFamily="18" charset="0"/>
                <a:cs typeface="Times New Roman" pitchFamily="18" charset="0"/>
              </a:rPr>
              <a:t>x</a:t>
            </a:r>
            <a:r>
              <a:rPr lang="en-US" altLang="en-US" sz="2000" i="1" baseline="-25000" dirty="0" err="1" smtClean="0">
                <a:latin typeface="Times New Roman" pitchFamily="18" charset="0"/>
                <a:cs typeface="Times New Roman" pitchFamily="18" charset="0"/>
              </a:rPr>
              <a:t>k,j</a:t>
            </a:r>
            <a:r>
              <a:rPr lang="en-US" altLang="en-US" sz="2000" dirty="0" smtClean="0">
                <a:latin typeface="Times New Roman" pitchFamily="18" charset="0"/>
                <a:cs typeface="Times New Roman" pitchFamily="18" charset="0"/>
              </a:rPr>
              <a:t>)  and the vector </a:t>
            </a:r>
            <a:r>
              <a:rPr lang="en-US" altLang="en-US" sz="2000" dirty="0" err="1" smtClean="0">
                <a:latin typeface="Times New Roman" pitchFamily="18" charset="0"/>
                <a:cs typeface="Times New Roman" pitchFamily="18" charset="0"/>
              </a:rPr>
              <a:t>p</a:t>
            </a:r>
            <a:r>
              <a:rPr lang="en-US" altLang="en-US" sz="2000" i="1" baseline="-25000" dirty="0" err="1" smtClean="0">
                <a:latin typeface="Times New Roman" pitchFamily="18" charset="0"/>
                <a:cs typeface="Times New Roman" pitchFamily="18" charset="0"/>
              </a:rPr>
              <a:t>pri</a:t>
            </a:r>
            <a:r>
              <a:rPr lang="en-US" altLang="en-US" sz="2000" i="1" baseline="-25000" dirty="0" smtClean="0">
                <a:latin typeface="Times New Roman" pitchFamily="18" charset="0"/>
                <a:cs typeface="Times New Roman" pitchFamily="18" charset="0"/>
              </a:rPr>
              <a:t> </a:t>
            </a:r>
            <a:r>
              <a:rPr lang="en-US" altLang="en-US" sz="2000" dirty="0" smtClean="0">
                <a:latin typeface="Times New Roman" pitchFamily="18" charset="0"/>
                <a:cs typeface="Times New Roman" pitchFamily="18" charset="0"/>
              </a:rPr>
              <a:t>: </a:t>
            </a:r>
          </a:p>
          <a:p>
            <a:pPr marL="285750" indent="-285750">
              <a:spcAft>
                <a:spcPts val="600"/>
              </a:spcAft>
            </a:pPr>
            <a:endParaRPr lang="en-US" altLang="en-US" sz="2000" dirty="0" smtClean="0">
              <a:latin typeface="Times New Roman" pitchFamily="18" charset="0"/>
              <a:cs typeface="Times New Roman" pitchFamily="18" charset="0"/>
            </a:endParaRPr>
          </a:p>
          <a:p>
            <a:pPr marL="285750" indent="-285750">
              <a:buFont typeface="Wingdings" pitchFamily="2" charset="2"/>
              <a:buNone/>
            </a:pPr>
            <a:r>
              <a:rPr lang="en-US" altLang="en-US" sz="2000" dirty="0" smtClean="0">
                <a:latin typeface="Times New Roman" pitchFamily="18" charset="0"/>
                <a:cs typeface="Times New Roman" pitchFamily="18" charset="0"/>
              </a:rPr>
              <a:t>	</a:t>
            </a:r>
            <a:endParaRPr lang="en-US" altLang="en-US" sz="2000" dirty="0" smtClean="0">
              <a:latin typeface="Times New Roman" pitchFamily="18" charset="0"/>
              <a:cs typeface="Times New Roman" pitchFamily="18" charset="0"/>
            </a:endParaRPr>
          </a:p>
          <a:p>
            <a:pPr marL="285750" indent="-285750">
              <a:buFont typeface="Wingdings" pitchFamily="2" charset="2"/>
              <a:buNone/>
            </a:pPr>
            <a:r>
              <a:rPr lang="en-US" altLang="en-US" sz="2000" dirty="0" smtClean="0">
                <a:latin typeface="Times New Roman" pitchFamily="18" charset="0"/>
                <a:cs typeface="Times New Roman" pitchFamily="18" charset="0"/>
              </a:rPr>
              <a:t>	</a:t>
            </a:r>
            <a:r>
              <a:rPr lang="en-US" altLang="en-US" sz="2000" dirty="0" smtClean="0"/>
              <a:t> </a:t>
            </a:r>
            <a:endParaRPr lang="en-US" altLang="en-US" sz="2000" dirty="0" smtClean="0"/>
          </a:p>
          <a:p>
            <a:pPr marL="285750" indent="-285750">
              <a:buFont typeface="Wingdings" pitchFamily="2" charset="2"/>
              <a:buNone/>
            </a:pPr>
            <a:r>
              <a:rPr lang="en-US" altLang="en-US" sz="2000" dirty="0" smtClean="0">
                <a:latin typeface="Times New Roman" pitchFamily="18" charset="0"/>
                <a:cs typeface="Times New Roman" pitchFamily="18" charset="0"/>
              </a:rPr>
              <a:t>	</a:t>
            </a:r>
            <a:r>
              <a:rPr lang="en-US" altLang="en-US" sz="2000" dirty="0" smtClean="0">
                <a:latin typeface="Times New Roman" pitchFamily="18" charset="0"/>
                <a:cs typeface="Times New Roman" pitchFamily="18" charset="0"/>
              </a:rPr>
              <a:t>where                                     </a:t>
            </a:r>
            <a:r>
              <a:rPr lang="en-US" altLang="en-US" sz="2000" dirty="0" smtClean="0">
                <a:latin typeface="Times New Roman" pitchFamily="18" charset="0"/>
                <a:cs typeface="Times New Roman" pitchFamily="18" charset="0"/>
              </a:rPr>
              <a:t>and </a:t>
            </a:r>
            <a:endParaRPr lang="en-US" altLang="en-US" sz="2000" dirty="0" smtClean="0">
              <a:latin typeface="Times New Roman" pitchFamily="18" charset="0"/>
              <a:ea typeface="SimSun" pitchFamily="2" charset="-122"/>
              <a:cs typeface="Times New Roman" pitchFamily="18" charset="0"/>
            </a:endParaRPr>
          </a:p>
          <a:p>
            <a:pPr marL="285750" indent="-285750"/>
            <a:endParaRPr lang="en-US" altLang="zh-CN" sz="2000" dirty="0" smtClean="0">
              <a:ea typeface="SimSun" pitchFamily="2" charset="-122"/>
            </a:endParaRPr>
          </a:p>
        </p:txBody>
      </p:sp>
      <p:sp>
        <p:nvSpPr>
          <p:cNvPr id="33" name="Slide Number Placeholder 2"/>
          <p:cNvSpPr txBox="1">
            <a:spLocks noGrp="1"/>
          </p:cNvSpPr>
          <p:nvPr/>
        </p:nvSpPr>
        <p:spPr bwMode="auto">
          <a:xfrm>
            <a:off x="6705600" y="6400800"/>
            <a:ext cx="1905000" cy="457200"/>
          </a:xfrm>
          <a:prstGeom prst="rect">
            <a:avLst/>
          </a:prstGeom>
          <a:noFill/>
          <a:ln>
            <a:miter lim="800000"/>
            <a:headEnd/>
            <a:tailEnd/>
          </a:ln>
        </p:spPr>
        <p:txBody>
          <a:bodyPr/>
          <a:lstStyle/>
          <a:p>
            <a:pPr algn="r" eaLnBrk="1" hangingPunct="1">
              <a:defRPr/>
            </a:pPr>
            <a:fld id="{EC36F3CB-4FC3-4BDD-B98A-701220373D7C}" type="slidenum">
              <a:rPr lang="en-US" sz="1400">
                <a:latin typeface="Times New Roman" pitchFamily="18" charset="0"/>
              </a:rPr>
              <a:pPr algn="r" eaLnBrk="1" hangingPunct="1">
                <a:defRPr/>
              </a:pPr>
              <a:t>10</a:t>
            </a:fld>
            <a:endParaRPr lang="en-US" sz="1400" dirty="0">
              <a:latin typeface="Times New Roman" pitchFamily="18" charset="0"/>
            </a:endParaRPr>
          </a:p>
        </p:txBody>
      </p:sp>
      <p:graphicFrame>
        <p:nvGraphicFramePr>
          <p:cNvPr id="452614" name="Object 6"/>
          <p:cNvGraphicFramePr>
            <a:graphicFrameLocks noChangeAspect="1"/>
          </p:cNvGraphicFramePr>
          <p:nvPr/>
        </p:nvGraphicFramePr>
        <p:xfrm>
          <a:off x="1295400" y="2422460"/>
          <a:ext cx="6565900" cy="723900"/>
        </p:xfrm>
        <a:graphic>
          <a:graphicData uri="http://schemas.openxmlformats.org/presentationml/2006/ole">
            <p:oleObj spid="_x0000_s452614" name="Equation" r:id="rId4" imgW="4342711" imgH="482278" progId="Equation.3">
              <p:embed/>
            </p:oleObj>
          </a:graphicData>
        </a:graphic>
      </p:graphicFrame>
      <p:graphicFrame>
        <p:nvGraphicFramePr>
          <p:cNvPr id="452615" name="Object 7"/>
          <p:cNvGraphicFramePr>
            <a:graphicFrameLocks noChangeAspect="1"/>
          </p:cNvGraphicFramePr>
          <p:nvPr/>
        </p:nvGraphicFramePr>
        <p:xfrm>
          <a:off x="2819400" y="3829795"/>
          <a:ext cx="3352800" cy="431800"/>
        </p:xfrm>
        <a:graphic>
          <a:graphicData uri="http://schemas.openxmlformats.org/presentationml/2006/ole">
            <p:oleObj spid="_x0000_s452615" name="Equation" r:id="rId5" imgW="2222339" imgH="292123" progId="Equation.3">
              <p:embed/>
            </p:oleObj>
          </a:graphicData>
        </a:graphic>
      </p:graphicFrame>
      <p:graphicFrame>
        <p:nvGraphicFramePr>
          <p:cNvPr id="452616" name="Object 8"/>
          <p:cNvGraphicFramePr>
            <a:graphicFrameLocks noChangeAspect="1"/>
          </p:cNvGraphicFramePr>
          <p:nvPr/>
        </p:nvGraphicFramePr>
        <p:xfrm>
          <a:off x="2800499" y="4938531"/>
          <a:ext cx="3187700" cy="762000"/>
        </p:xfrm>
        <a:graphic>
          <a:graphicData uri="http://schemas.openxmlformats.org/presentationml/2006/ole">
            <p:oleObj spid="_x0000_s452616" name="Equation" r:id="rId6" imgW="2108966" imgH="507939" progId="Equation.3">
              <p:embed/>
            </p:oleObj>
          </a:graphicData>
        </a:graphic>
      </p:graphicFrame>
      <p:graphicFrame>
        <p:nvGraphicFramePr>
          <p:cNvPr id="452617" name="Object 9"/>
          <p:cNvGraphicFramePr>
            <a:graphicFrameLocks noChangeAspect="1"/>
          </p:cNvGraphicFramePr>
          <p:nvPr/>
        </p:nvGraphicFramePr>
        <p:xfrm>
          <a:off x="1091016" y="5856482"/>
          <a:ext cx="2222500" cy="355600"/>
        </p:xfrm>
        <a:graphic>
          <a:graphicData uri="http://schemas.openxmlformats.org/presentationml/2006/ole">
            <p:oleObj spid="_x0000_s452617" name="Equation" r:id="rId7" imgW="1472741" imgH="241415" progId="Equation.3">
              <p:embed/>
            </p:oleObj>
          </a:graphicData>
        </a:graphic>
      </p:graphicFrame>
      <p:graphicFrame>
        <p:nvGraphicFramePr>
          <p:cNvPr id="452618" name="Object 10"/>
          <p:cNvGraphicFramePr>
            <a:graphicFrameLocks noChangeAspect="1"/>
          </p:cNvGraphicFramePr>
          <p:nvPr/>
        </p:nvGraphicFramePr>
        <p:xfrm>
          <a:off x="3759788" y="5877747"/>
          <a:ext cx="3683000" cy="355600"/>
        </p:xfrm>
        <a:graphic>
          <a:graphicData uri="http://schemas.openxmlformats.org/presentationml/2006/ole">
            <p:oleObj spid="_x0000_s452618" name="Equation" r:id="rId8" imgW="2437849" imgH="241415" progId="Equation.3">
              <p:embed/>
            </p:oleObj>
          </a:graphicData>
        </a:graphic>
      </p:graphicFrame>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2" name="Rectangle 4"/>
          <p:cNvSpPr>
            <a:spLocks noChangeArrowheads="1"/>
          </p:cNvSpPr>
          <p:nvPr/>
        </p:nvSpPr>
        <p:spPr bwMode="auto">
          <a:xfrm>
            <a:off x="0" y="0"/>
            <a:ext cx="9144000" cy="0"/>
          </a:xfrm>
          <a:prstGeom prst="rect">
            <a:avLst/>
          </a:prstGeom>
          <a:noFill/>
          <a:ln w="19050" algn="ctr">
            <a:noFill/>
            <a:miter lim="800000"/>
            <a:headEnd/>
            <a:tailEnd/>
          </a:ln>
        </p:spPr>
        <p:txBody>
          <a:bodyPr wrap="none" anchor="ctr">
            <a:spAutoFit/>
          </a:bodyPr>
          <a:lstStyle/>
          <a:p>
            <a:pPr algn="ctr" eaLnBrk="1" hangingPunct="1">
              <a:spcBef>
                <a:spcPct val="50000"/>
              </a:spcBef>
            </a:pPr>
            <a:endParaRPr lang="en-US" b="1">
              <a:latin typeface="Times New Roman" pitchFamily="18" charset="0"/>
              <a:cs typeface="Arial" charset="0"/>
            </a:endParaRPr>
          </a:p>
        </p:txBody>
      </p:sp>
      <p:sp>
        <p:nvSpPr>
          <p:cNvPr id="43013" name="Rectangle 2"/>
          <p:cNvSpPr>
            <a:spLocks noChangeArrowheads="1"/>
          </p:cNvSpPr>
          <p:nvPr/>
        </p:nvSpPr>
        <p:spPr bwMode="auto">
          <a:xfrm>
            <a:off x="3946525" y="-201613"/>
            <a:ext cx="184150" cy="366713"/>
          </a:xfrm>
          <a:prstGeom prst="rect">
            <a:avLst/>
          </a:prstGeom>
          <a:noFill/>
          <a:ln w="19050" algn="ctr">
            <a:noFill/>
            <a:miter lim="800000"/>
            <a:headEnd/>
            <a:tailEnd/>
          </a:ln>
        </p:spPr>
        <p:txBody>
          <a:bodyPr wrap="none" anchor="ctr">
            <a:spAutoFit/>
          </a:bodyPr>
          <a:lstStyle/>
          <a:p>
            <a:pPr algn="ctr" eaLnBrk="1" hangingPunct="1">
              <a:spcBef>
                <a:spcPct val="50000"/>
              </a:spcBef>
            </a:pPr>
            <a:endParaRPr lang="en-US" b="1">
              <a:latin typeface="Times New Roman" pitchFamily="18" charset="0"/>
              <a:cs typeface="Arial" charset="0"/>
            </a:endParaRPr>
          </a:p>
        </p:txBody>
      </p:sp>
      <p:sp>
        <p:nvSpPr>
          <p:cNvPr id="11" name="Title 10"/>
          <p:cNvSpPr>
            <a:spLocks noGrp="1"/>
          </p:cNvSpPr>
          <p:nvPr>
            <p:ph type="title"/>
          </p:nvPr>
        </p:nvSpPr>
        <p:spPr/>
        <p:txBody>
          <a:bodyPr>
            <a:noAutofit/>
          </a:bodyPr>
          <a:lstStyle/>
          <a:p>
            <a:pPr lvl="1" algn="ctr" rtl="0">
              <a:spcBef>
                <a:spcPct val="0"/>
              </a:spcBef>
            </a:pPr>
            <a:r>
              <a:rPr lang="en-US" sz="3200" dirty="0"/>
              <a:t>Analysis on Human Data Sets</a:t>
            </a:r>
            <a:endParaRPr lang="en-US" sz="3200" kern="1200" dirty="0">
              <a:solidFill>
                <a:srgbClr val="000066"/>
              </a:solidFill>
              <a:latin typeface="+mj-lt"/>
              <a:ea typeface="+mj-ea"/>
              <a:cs typeface="+mj-cs"/>
            </a:endParaRPr>
          </a:p>
        </p:txBody>
      </p:sp>
      <p:sp>
        <p:nvSpPr>
          <p:cNvPr id="8" name="Rectangle 7"/>
          <p:cNvSpPr/>
          <p:nvPr/>
        </p:nvSpPr>
        <p:spPr>
          <a:xfrm>
            <a:off x="0" y="1158949"/>
            <a:ext cx="9144000" cy="400110"/>
          </a:xfrm>
          <a:prstGeom prst="rect">
            <a:avLst/>
          </a:prstGeom>
        </p:spPr>
        <p:txBody>
          <a:bodyPr wrap="square">
            <a:spAutoFit/>
          </a:bodyPr>
          <a:lstStyle/>
          <a:p>
            <a:pPr marL="285750" indent="-285750">
              <a:spcAft>
                <a:spcPts val="1200"/>
              </a:spcAft>
              <a:buFont typeface="Wingdings" pitchFamily="2" charset="2"/>
              <a:buChar char="§"/>
            </a:pPr>
            <a:r>
              <a:rPr lang="en-US" altLang="en-US" sz="2000" b="1" dirty="0" smtClean="0">
                <a:solidFill>
                  <a:srgbClr val="CC3300"/>
                </a:solidFill>
                <a:latin typeface="Times New Roman" pitchFamily="18" charset="0"/>
                <a:cs typeface="Times New Roman" pitchFamily="18" charset="0"/>
              </a:rPr>
              <a:t>Relationship between expected probabilities of strategies and info values</a:t>
            </a:r>
            <a:endParaRPr lang="en-US" altLang="zh-CN" sz="2000" b="1" dirty="0" smtClean="0">
              <a:latin typeface="Times New Roman" pitchFamily="18" charset="0"/>
              <a:ea typeface="SimSun" pitchFamily="2" charset="-122"/>
              <a:cs typeface="Times New Roman" pitchFamily="18" charset="0"/>
            </a:endParaRPr>
          </a:p>
        </p:txBody>
      </p:sp>
      <p:sp>
        <p:nvSpPr>
          <p:cNvPr id="33" name="Slide Number Placeholder 2"/>
          <p:cNvSpPr txBox="1">
            <a:spLocks noGrp="1"/>
          </p:cNvSpPr>
          <p:nvPr/>
        </p:nvSpPr>
        <p:spPr bwMode="auto">
          <a:xfrm>
            <a:off x="6705600" y="6400800"/>
            <a:ext cx="1905000" cy="457200"/>
          </a:xfrm>
          <a:prstGeom prst="rect">
            <a:avLst/>
          </a:prstGeom>
          <a:noFill/>
          <a:ln>
            <a:miter lim="800000"/>
            <a:headEnd/>
            <a:tailEnd/>
          </a:ln>
        </p:spPr>
        <p:txBody>
          <a:bodyPr/>
          <a:lstStyle/>
          <a:p>
            <a:pPr algn="r" eaLnBrk="1" hangingPunct="1">
              <a:defRPr/>
            </a:pPr>
            <a:fld id="{EC36F3CB-4FC3-4BDD-B98A-701220373D7C}" type="slidenum">
              <a:rPr lang="en-US" sz="1400">
                <a:latin typeface="Times New Roman" pitchFamily="18" charset="0"/>
              </a:rPr>
              <a:pPr algn="r" eaLnBrk="1" hangingPunct="1">
                <a:defRPr/>
              </a:pPr>
              <a:t>11</a:t>
            </a:fld>
            <a:endParaRPr lang="en-US" sz="1400" dirty="0">
              <a:latin typeface="Times New Roman" pitchFamily="18" charset="0"/>
            </a:endParaRPr>
          </a:p>
        </p:txBody>
      </p:sp>
      <p:sp>
        <p:nvSpPr>
          <p:cNvPr id="13" name="TextBox 12"/>
          <p:cNvSpPr txBox="1"/>
          <p:nvPr/>
        </p:nvSpPr>
        <p:spPr>
          <a:xfrm>
            <a:off x="6603023" y="1670538"/>
            <a:ext cx="2321169" cy="4308872"/>
          </a:xfrm>
          <a:prstGeom prst="rect">
            <a:avLst/>
          </a:prstGeom>
          <a:noFill/>
        </p:spPr>
        <p:txBody>
          <a:bodyPr wrap="square" rtlCol="0">
            <a:spAutoFit/>
          </a:bodyPr>
          <a:lstStyle/>
          <a:p>
            <a:pPr marL="285750" indent="-285750" algn="l">
              <a:buFont typeface="Wingdings" pitchFamily="2" charset="2"/>
              <a:buNone/>
            </a:pPr>
            <a:r>
              <a:rPr lang="en-US" sz="1600" b="0" dirty="0" smtClean="0">
                <a:latin typeface="Times New Roman" pitchFamily="18" charset="0"/>
                <a:cs typeface="Times New Roman" pitchFamily="18" charset="0"/>
              </a:rPr>
              <a:t>      1) The expected probabilities of selected models </a:t>
            </a:r>
            <a:r>
              <a:rPr lang="en-US" sz="1600" b="0" dirty="0" smtClean="0">
                <a:solidFill>
                  <a:srgbClr val="FF0000"/>
                </a:solidFill>
                <a:latin typeface="Times New Roman" pitchFamily="18" charset="0"/>
                <a:cs typeface="Times New Roman" pitchFamily="18" charset="0"/>
              </a:rPr>
              <a:t>increase monotonically </a:t>
            </a:r>
            <a:r>
              <a:rPr lang="en-US" sz="1600" b="0" dirty="0" smtClean="0">
                <a:latin typeface="Times New Roman" pitchFamily="18" charset="0"/>
                <a:cs typeface="Times New Roman" pitchFamily="18" charset="0"/>
              </a:rPr>
              <a:t>with the increasing of different information values. </a:t>
            </a:r>
          </a:p>
          <a:p>
            <a:pPr marL="285750" indent="-285750" algn="l">
              <a:buFont typeface="Wingdings" pitchFamily="2" charset="2"/>
              <a:buNone/>
            </a:pPr>
            <a:r>
              <a:rPr lang="en-US" sz="1600" b="0" dirty="0" smtClean="0">
                <a:latin typeface="Times New Roman" pitchFamily="18" charset="0"/>
                <a:cs typeface="Times New Roman" pitchFamily="18" charset="0"/>
              </a:rPr>
              <a:t>	2) Human is able to figure out the </a:t>
            </a:r>
            <a:r>
              <a:rPr lang="en-US" sz="1600" b="0" dirty="0" smtClean="0">
                <a:solidFill>
                  <a:srgbClr val="FF0000"/>
                </a:solidFill>
                <a:latin typeface="Times New Roman" pitchFamily="18" charset="0"/>
                <a:cs typeface="Times New Roman" pitchFamily="18" charset="0"/>
              </a:rPr>
              <a:t>information values of different models </a:t>
            </a:r>
            <a:r>
              <a:rPr lang="en-US" sz="1600" b="0" dirty="0" smtClean="0">
                <a:latin typeface="Times New Roman" pitchFamily="18" charset="0"/>
                <a:cs typeface="Times New Roman" pitchFamily="18" charset="0"/>
              </a:rPr>
              <a:t>and select the model with the </a:t>
            </a:r>
            <a:r>
              <a:rPr lang="en-US" sz="1600" b="0" dirty="0" smtClean="0">
                <a:solidFill>
                  <a:srgbClr val="FF0000"/>
                </a:solidFill>
                <a:latin typeface="Times New Roman" pitchFamily="18" charset="0"/>
                <a:cs typeface="Times New Roman" pitchFamily="18" charset="0"/>
              </a:rPr>
              <a:t>higher information values </a:t>
            </a:r>
            <a:r>
              <a:rPr lang="en-US" sz="1600" b="0" dirty="0" smtClean="0">
                <a:latin typeface="Times New Roman" pitchFamily="18" charset="0"/>
                <a:cs typeface="Times New Roman" pitchFamily="18" charset="0"/>
              </a:rPr>
              <a:t>at </a:t>
            </a:r>
            <a:r>
              <a:rPr lang="en-US" sz="1600" b="0" dirty="0" smtClean="0">
                <a:solidFill>
                  <a:srgbClr val="FF0000"/>
                </a:solidFill>
                <a:latin typeface="Times New Roman" pitchFamily="18" charset="0"/>
                <a:cs typeface="Times New Roman" pitchFamily="18" charset="0"/>
              </a:rPr>
              <a:t>higher probabilities</a:t>
            </a:r>
            <a:r>
              <a:rPr lang="en-US" sz="1600" b="0" dirty="0" smtClean="0">
                <a:latin typeface="Times New Roman" pitchFamily="18" charset="0"/>
                <a:cs typeface="Times New Roman" pitchFamily="18" charset="0"/>
              </a:rPr>
              <a:t>. </a:t>
            </a:r>
          </a:p>
          <a:p>
            <a:endParaRPr lang="en-US" dirty="0"/>
          </a:p>
        </p:txBody>
      </p:sp>
      <p:pic>
        <p:nvPicPr>
          <p:cNvPr id="9" name="Picture 8" descr="exp_prob_vs_info_gain_low_2.jpg"/>
          <p:cNvPicPr>
            <a:picLocks noChangeAspect="1"/>
          </p:cNvPicPr>
          <p:nvPr/>
        </p:nvPicPr>
        <p:blipFill>
          <a:blip r:embed="rId3" cstate="print"/>
          <a:stretch>
            <a:fillRect/>
          </a:stretch>
        </p:blipFill>
        <p:spPr>
          <a:xfrm>
            <a:off x="535309" y="1599437"/>
            <a:ext cx="6141719" cy="4457700"/>
          </a:xfrm>
          <a:prstGeom prst="rect">
            <a:avLst/>
          </a:prstGeom>
        </p:spPr>
      </p:pic>
      <p:sp>
        <p:nvSpPr>
          <p:cNvPr id="10" name="TextBox 9"/>
          <p:cNvSpPr txBox="1"/>
          <p:nvPr/>
        </p:nvSpPr>
        <p:spPr>
          <a:xfrm>
            <a:off x="844072" y="6133277"/>
            <a:ext cx="5926014" cy="338554"/>
          </a:xfrm>
          <a:prstGeom prst="rect">
            <a:avLst/>
          </a:prstGeom>
          <a:noFill/>
        </p:spPr>
        <p:txBody>
          <a:bodyPr wrap="square" rtlCol="0">
            <a:spAutoFit/>
          </a:bodyPr>
          <a:lstStyle/>
          <a:p>
            <a:r>
              <a:rPr lang="en-US" sz="1600" b="0" dirty="0">
                <a:latin typeface="Times New Roman" pitchFamily="18" charset="0"/>
                <a:cs typeface="Times New Roman" pitchFamily="18" charset="0"/>
              </a:rPr>
              <a:t>Experiment 1 No time pressure </a:t>
            </a:r>
            <a:r>
              <a:rPr lang="en-US" sz="1600" b="0" dirty="0" err="1">
                <a:latin typeface="Times New Roman" pitchFamily="18" charset="0"/>
                <a:cs typeface="Times New Roman" pitchFamily="18" charset="0"/>
              </a:rPr>
              <a:t>v.s</a:t>
            </a:r>
            <a:r>
              <a:rPr lang="en-US" sz="1600" b="0" dirty="0">
                <a:latin typeface="Times New Roman" pitchFamily="18" charset="0"/>
                <a:cs typeface="Times New Roman" pitchFamily="18" charset="0"/>
              </a:rPr>
              <a:t>. low time pressure of 750 ms</a:t>
            </a:r>
          </a:p>
        </p:txBody>
      </p:sp>
      <p:pic>
        <p:nvPicPr>
          <p:cNvPr id="14" name="Picture 13" descr="exp_prob_vs_info_gain_low_2.jpg"/>
          <p:cNvPicPr>
            <a:picLocks noChangeAspect="1"/>
          </p:cNvPicPr>
          <p:nvPr/>
        </p:nvPicPr>
        <p:blipFill>
          <a:blip r:embed="rId4" cstate="print"/>
          <a:stretch>
            <a:fillRect/>
          </a:stretch>
        </p:blipFill>
        <p:spPr>
          <a:xfrm>
            <a:off x="551967" y="1599437"/>
            <a:ext cx="6172200" cy="4457700"/>
          </a:xfrm>
          <a:prstGeom prst="rect">
            <a:avLst/>
          </a:prstGeom>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2" name="Rectangle 4"/>
          <p:cNvSpPr>
            <a:spLocks noChangeArrowheads="1"/>
          </p:cNvSpPr>
          <p:nvPr/>
        </p:nvSpPr>
        <p:spPr bwMode="auto">
          <a:xfrm>
            <a:off x="0" y="0"/>
            <a:ext cx="9144000" cy="0"/>
          </a:xfrm>
          <a:prstGeom prst="rect">
            <a:avLst/>
          </a:prstGeom>
          <a:noFill/>
          <a:ln w="19050" algn="ctr">
            <a:noFill/>
            <a:miter lim="800000"/>
            <a:headEnd/>
            <a:tailEnd/>
          </a:ln>
        </p:spPr>
        <p:txBody>
          <a:bodyPr wrap="none" anchor="ctr">
            <a:spAutoFit/>
          </a:bodyPr>
          <a:lstStyle/>
          <a:p>
            <a:pPr algn="ctr" eaLnBrk="1" hangingPunct="1">
              <a:spcBef>
                <a:spcPct val="50000"/>
              </a:spcBef>
            </a:pPr>
            <a:endParaRPr lang="en-US" b="1">
              <a:latin typeface="Times New Roman" pitchFamily="18" charset="0"/>
              <a:cs typeface="Arial" charset="0"/>
            </a:endParaRPr>
          </a:p>
        </p:txBody>
      </p:sp>
      <p:sp>
        <p:nvSpPr>
          <p:cNvPr id="43013" name="Rectangle 2"/>
          <p:cNvSpPr>
            <a:spLocks noChangeArrowheads="1"/>
          </p:cNvSpPr>
          <p:nvPr/>
        </p:nvSpPr>
        <p:spPr bwMode="auto">
          <a:xfrm>
            <a:off x="3946525" y="-201613"/>
            <a:ext cx="184150" cy="366713"/>
          </a:xfrm>
          <a:prstGeom prst="rect">
            <a:avLst/>
          </a:prstGeom>
          <a:noFill/>
          <a:ln w="19050" algn="ctr">
            <a:noFill/>
            <a:miter lim="800000"/>
            <a:headEnd/>
            <a:tailEnd/>
          </a:ln>
        </p:spPr>
        <p:txBody>
          <a:bodyPr wrap="none" anchor="ctr">
            <a:spAutoFit/>
          </a:bodyPr>
          <a:lstStyle/>
          <a:p>
            <a:pPr algn="ctr" eaLnBrk="1" hangingPunct="1">
              <a:spcBef>
                <a:spcPct val="50000"/>
              </a:spcBef>
            </a:pPr>
            <a:endParaRPr lang="en-US" b="1">
              <a:latin typeface="Times New Roman" pitchFamily="18" charset="0"/>
              <a:cs typeface="Arial" charset="0"/>
            </a:endParaRPr>
          </a:p>
        </p:txBody>
      </p:sp>
      <p:sp>
        <p:nvSpPr>
          <p:cNvPr id="11" name="Title 10"/>
          <p:cNvSpPr>
            <a:spLocks noGrp="1"/>
          </p:cNvSpPr>
          <p:nvPr>
            <p:ph type="title"/>
          </p:nvPr>
        </p:nvSpPr>
        <p:spPr/>
        <p:txBody>
          <a:bodyPr>
            <a:noAutofit/>
          </a:bodyPr>
          <a:lstStyle/>
          <a:p>
            <a:pPr lvl="1" algn="ctr" rtl="0">
              <a:spcBef>
                <a:spcPct val="0"/>
              </a:spcBef>
            </a:pPr>
            <a:r>
              <a:rPr lang="en-US" sz="3200" dirty="0"/>
              <a:t>Analysis on Human Data Sets</a:t>
            </a:r>
            <a:endParaRPr lang="en-US" sz="3200" kern="1200" dirty="0">
              <a:solidFill>
                <a:srgbClr val="000066"/>
              </a:solidFill>
              <a:latin typeface="+mj-lt"/>
              <a:ea typeface="+mj-ea"/>
              <a:cs typeface="+mj-cs"/>
            </a:endParaRPr>
          </a:p>
        </p:txBody>
      </p:sp>
      <p:sp>
        <p:nvSpPr>
          <p:cNvPr id="8" name="Rectangle 7"/>
          <p:cNvSpPr/>
          <p:nvPr/>
        </p:nvSpPr>
        <p:spPr>
          <a:xfrm>
            <a:off x="0" y="1158949"/>
            <a:ext cx="9144000" cy="400110"/>
          </a:xfrm>
          <a:prstGeom prst="rect">
            <a:avLst/>
          </a:prstGeom>
        </p:spPr>
        <p:txBody>
          <a:bodyPr wrap="square">
            <a:spAutoFit/>
          </a:bodyPr>
          <a:lstStyle/>
          <a:p>
            <a:pPr marL="285750" indent="-285750">
              <a:spcAft>
                <a:spcPts val="1200"/>
              </a:spcAft>
              <a:buFont typeface="Wingdings" pitchFamily="2" charset="2"/>
              <a:buChar char="§"/>
            </a:pPr>
            <a:r>
              <a:rPr lang="en-US" altLang="en-US" sz="2000" b="1" dirty="0" smtClean="0">
                <a:solidFill>
                  <a:srgbClr val="CC3300"/>
                </a:solidFill>
                <a:latin typeface="Times New Roman" pitchFamily="18" charset="0"/>
                <a:cs typeface="Times New Roman" pitchFamily="18" charset="0"/>
              </a:rPr>
              <a:t>Relationship between expected probabilities of strategies and info values</a:t>
            </a:r>
            <a:endParaRPr lang="en-US" altLang="zh-CN" sz="2000" b="1" dirty="0" smtClean="0">
              <a:latin typeface="Times New Roman" pitchFamily="18" charset="0"/>
              <a:ea typeface="SimSun" pitchFamily="2" charset="-122"/>
              <a:cs typeface="Times New Roman" pitchFamily="18" charset="0"/>
            </a:endParaRPr>
          </a:p>
        </p:txBody>
      </p:sp>
      <p:sp>
        <p:nvSpPr>
          <p:cNvPr id="33" name="Slide Number Placeholder 2"/>
          <p:cNvSpPr txBox="1">
            <a:spLocks noGrp="1"/>
          </p:cNvSpPr>
          <p:nvPr/>
        </p:nvSpPr>
        <p:spPr bwMode="auto">
          <a:xfrm>
            <a:off x="6705600" y="6400800"/>
            <a:ext cx="1905000" cy="457200"/>
          </a:xfrm>
          <a:prstGeom prst="rect">
            <a:avLst/>
          </a:prstGeom>
          <a:noFill/>
          <a:ln>
            <a:miter lim="800000"/>
            <a:headEnd/>
            <a:tailEnd/>
          </a:ln>
        </p:spPr>
        <p:txBody>
          <a:bodyPr/>
          <a:lstStyle/>
          <a:p>
            <a:pPr algn="r" eaLnBrk="1" hangingPunct="1">
              <a:defRPr/>
            </a:pPr>
            <a:fld id="{EC36F3CB-4FC3-4BDD-B98A-701220373D7C}" type="slidenum">
              <a:rPr lang="en-US" sz="1400">
                <a:latin typeface="Times New Roman" pitchFamily="18" charset="0"/>
              </a:rPr>
              <a:pPr algn="r" eaLnBrk="1" hangingPunct="1">
                <a:defRPr/>
              </a:pPr>
              <a:t>12</a:t>
            </a:fld>
            <a:endParaRPr lang="en-US" sz="1400" dirty="0">
              <a:latin typeface="Times New Roman" pitchFamily="18" charset="0"/>
            </a:endParaRPr>
          </a:p>
        </p:txBody>
      </p:sp>
      <p:sp>
        <p:nvSpPr>
          <p:cNvPr id="13" name="TextBox 12"/>
          <p:cNvSpPr txBox="1"/>
          <p:nvPr/>
        </p:nvSpPr>
        <p:spPr>
          <a:xfrm>
            <a:off x="6603023" y="1670538"/>
            <a:ext cx="2321169" cy="4308872"/>
          </a:xfrm>
          <a:prstGeom prst="rect">
            <a:avLst/>
          </a:prstGeom>
          <a:noFill/>
        </p:spPr>
        <p:txBody>
          <a:bodyPr wrap="square" rtlCol="0">
            <a:spAutoFit/>
          </a:bodyPr>
          <a:lstStyle/>
          <a:p>
            <a:pPr marL="285750" indent="-285750" algn="l">
              <a:buFont typeface="Wingdings" pitchFamily="2" charset="2"/>
              <a:buNone/>
            </a:pPr>
            <a:r>
              <a:rPr lang="en-US" sz="1600" b="0" dirty="0" smtClean="0">
                <a:latin typeface="Times New Roman" pitchFamily="18" charset="0"/>
                <a:cs typeface="Times New Roman" pitchFamily="18" charset="0"/>
              </a:rPr>
              <a:t>      1) The expected probabilities of selected models </a:t>
            </a:r>
            <a:r>
              <a:rPr lang="en-US" sz="1600" b="0" dirty="0" smtClean="0">
                <a:solidFill>
                  <a:srgbClr val="FF0000"/>
                </a:solidFill>
                <a:latin typeface="Times New Roman" pitchFamily="18" charset="0"/>
                <a:cs typeface="Times New Roman" pitchFamily="18" charset="0"/>
              </a:rPr>
              <a:t>increase monotonically </a:t>
            </a:r>
            <a:r>
              <a:rPr lang="en-US" sz="1600" b="0" dirty="0" smtClean="0">
                <a:latin typeface="Times New Roman" pitchFamily="18" charset="0"/>
                <a:cs typeface="Times New Roman" pitchFamily="18" charset="0"/>
              </a:rPr>
              <a:t>with the increasing of different information values. </a:t>
            </a:r>
          </a:p>
          <a:p>
            <a:pPr marL="285750" indent="-285750" algn="l">
              <a:buFont typeface="Wingdings" pitchFamily="2" charset="2"/>
              <a:buNone/>
            </a:pPr>
            <a:r>
              <a:rPr lang="en-US" sz="1600" b="0" dirty="0" smtClean="0">
                <a:latin typeface="Times New Roman" pitchFamily="18" charset="0"/>
                <a:cs typeface="Times New Roman" pitchFamily="18" charset="0"/>
              </a:rPr>
              <a:t>	2) Human is able to figure out the </a:t>
            </a:r>
            <a:r>
              <a:rPr lang="en-US" sz="1600" b="0" dirty="0" smtClean="0">
                <a:solidFill>
                  <a:srgbClr val="FF0000"/>
                </a:solidFill>
                <a:latin typeface="Times New Roman" pitchFamily="18" charset="0"/>
                <a:cs typeface="Times New Roman" pitchFamily="18" charset="0"/>
              </a:rPr>
              <a:t>information values of different models </a:t>
            </a:r>
            <a:r>
              <a:rPr lang="en-US" sz="1600" b="0" dirty="0" smtClean="0">
                <a:latin typeface="Times New Roman" pitchFamily="18" charset="0"/>
                <a:cs typeface="Times New Roman" pitchFamily="18" charset="0"/>
              </a:rPr>
              <a:t>and select the model with the </a:t>
            </a:r>
            <a:r>
              <a:rPr lang="en-US" sz="1600" b="0" dirty="0" smtClean="0">
                <a:solidFill>
                  <a:srgbClr val="FF0000"/>
                </a:solidFill>
                <a:latin typeface="Times New Roman" pitchFamily="18" charset="0"/>
                <a:cs typeface="Times New Roman" pitchFamily="18" charset="0"/>
              </a:rPr>
              <a:t>higher information values </a:t>
            </a:r>
            <a:r>
              <a:rPr lang="en-US" sz="1600" b="0" dirty="0" smtClean="0">
                <a:latin typeface="Times New Roman" pitchFamily="18" charset="0"/>
                <a:cs typeface="Times New Roman" pitchFamily="18" charset="0"/>
              </a:rPr>
              <a:t>at </a:t>
            </a:r>
            <a:r>
              <a:rPr lang="en-US" sz="1600" b="0" dirty="0" smtClean="0">
                <a:solidFill>
                  <a:srgbClr val="FF0000"/>
                </a:solidFill>
                <a:latin typeface="Times New Roman" pitchFamily="18" charset="0"/>
                <a:cs typeface="Times New Roman" pitchFamily="18" charset="0"/>
              </a:rPr>
              <a:t>higher probabilities</a:t>
            </a:r>
            <a:r>
              <a:rPr lang="en-US" sz="1600" b="0" dirty="0" smtClean="0">
                <a:latin typeface="Times New Roman" pitchFamily="18" charset="0"/>
                <a:cs typeface="Times New Roman" pitchFamily="18" charset="0"/>
              </a:rPr>
              <a:t>. </a:t>
            </a:r>
          </a:p>
          <a:p>
            <a:endParaRPr lang="en-US" dirty="0"/>
          </a:p>
        </p:txBody>
      </p:sp>
      <p:pic>
        <p:nvPicPr>
          <p:cNvPr id="9" name="Picture 8" descr="exp_prob_vs_info_gain_low_2.jpg"/>
          <p:cNvPicPr>
            <a:picLocks noChangeAspect="1"/>
          </p:cNvPicPr>
          <p:nvPr/>
        </p:nvPicPr>
        <p:blipFill>
          <a:blip r:embed="rId3" cstate="print"/>
          <a:stretch>
            <a:fillRect/>
          </a:stretch>
        </p:blipFill>
        <p:spPr>
          <a:xfrm>
            <a:off x="567207" y="1599437"/>
            <a:ext cx="6141719" cy="4457700"/>
          </a:xfrm>
          <a:prstGeom prst="rect">
            <a:avLst/>
          </a:prstGeom>
        </p:spPr>
      </p:pic>
      <p:sp>
        <p:nvSpPr>
          <p:cNvPr id="10" name="TextBox 9"/>
          <p:cNvSpPr txBox="1"/>
          <p:nvPr/>
        </p:nvSpPr>
        <p:spPr>
          <a:xfrm>
            <a:off x="844072" y="6133277"/>
            <a:ext cx="5926014" cy="338554"/>
          </a:xfrm>
          <a:prstGeom prst="rect">
            <a:avLst/>
          </a:prstGeom>
          <a:noFill/>
        </p:spPr>
        <p:txBody>
          <a:bodyPr wrap="square" rtlCol="0">
            <a:spAutoFit/>
          </a:bodyPr>
          <a:lstStyle/>
          <a:p>
            <a:r>
              <a:rPr lang="en-US" sz="1600" b="0" dirty="0">
                <a:latin typeface="Times New Roman" pitchFamily="18" charset="0"/>
                <a:cs typeface="Times New Roman" pitchFamily="18" charset="0"/>
              </a:rPr>
              <a:t>Experiment </a:t>
            </a:r>
            <a:r>
              <a:rPr lang="en-US" sz="1600" b="0" dirty="0" smtClean="0">
                <a:latin typeface="Times New Roman" pitchFamily="18" charset="0"/>
                <a:cs typeface="Times New Roman" pitchFamily="18" charset="0"/>
              </a:rPr>
              <a:t>2 </a:t>
            </a:r>
            <a:r>
              <a:rPr lang="en-US" sz="1600" b="0" dirty="0">
                <a:latin typeface="Times New Roman" pitchFamily="18" charset="0"/>
                <a:cs typeface="Times New Roman" pitchFamily="18" charset="0"/>
              </a:rPr>
              <a:t>No time pressure </a:t>
            </a:r>
            <a:r>
              <a:rPr lang="en-US" sz="1600" b="0" dirty="0" err="1">
                <a:latin typeface="Times New Roman" pitchFamily="18" charset="0"/>
                <a:cs typeface="Times New Roman" pitchFamily="18" charset="0"/>
              </a:rPr>
              <a:t>v.s</a:t>
            </a:r>
            <a:r>
              <a:rPr lang="en-US" sz="1600" b="0" dirty="0">
                <a:latin typeface="Times New Roman" pitchFamily="18" charset="0"/>
                <a:cs typeface="Times New Roman" pitchFamily="18" charset="0"/>
              </a:rPr>
              <a:t>. </a:t>
            </a:r>
            <a:r>
              <a:rPr lang="en-US" sz="1600" b="0" dirty="0" smtClean="0">
                <a:latin typeface="Times New Roman" pitchFamily="18" charset="0"/>
                <a:cs typeface="Times New Roman" pitchFamily="18" charset="0"/>
              </a:rPr>
              <a:t>high </a:t>
            </a:r>
            <a:r>
              <a:rPr lang="en-US" sz="1600" b="0" dirty="0">
                <a:latin typeface="Times New Roman" pitchFamily="18" charset="0"/>
                <a:cs typeface="Times New Roman" pitchFamily="18" charset="0"/>
              </a:rPr>
              <a:t>time pressure of </a:t>
            </a:r>
            <a:r>
              <a:rPr lang="en-US" sz="1600" b="0" dirty="0" smtClean="0">
                <a:latin typeface="Times New Roman" pitchFamily="18" charset="0"/>
                <a:cs typeface="Times New Roman" pitchFamily="18" charset="0"/>
              </a:rPr>
              <a:t>500 </a:t>
            </a:r>
            <a:r>
              <a:rPr lang="en-US" sz="1600" b="0" dirty="0">
                <a:latin typeface="Times New Roman" pitchFamily="18" charset="0"/>
                <a:cs typeface="Times New Roman" pitchFamily="18" charset="0"/>
              </a:rPr>
              <a:t>ms</a:t>
            </a: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2" name="Rectangle 4"/>
          <p:cNvSpPr>
            <a:spLocks noChangeArrowheads="1"/>
          </p:cNvSpPr>
          <p:nvPr/>
        </p:nvSpPr>
        <p:spPr bwMode="auto">
          <a:xfrm>
            <a:off x="0" y="0"/>
            <a:ext cx="9144000" cy="0"/>
          </a:xfrm>
          <a:prstGeom prst="rect">
            <a:avLst/>
          </a:prstGeom>
          <a:noFill/>
          <a:ln w="19050" algn="ctr">
            <a:noFill/>
            <a:miter lim="800000"/>
            <a:headEnd/>
            <a:tailEnd/>
          </a:ln>
        </p:spPr>
        <p:txBody>
          <a:bodyPr wrap="none" anchor="ctr">
            <a:spAutoFit/>
          </a:bodyPr>
          <a:lstStyle/>
          <a:p>
            <a:pPr algn="ctr" eaLnBrk="1" hangingPunct="1">
              <a:spcBef>
                <a:spcPct val="50000"/>
              </a:spcBef>
            </a:pPr>
            <a:endParaRPr lang="en-US" b="1">
              <a:latin typeface="Times New Roman" pitchFamily="18" charset="0"/>
              <a:cs typeface="Arial" charset="0"/>
            </a:endParaRPr>
          </a:p>
        </p:txBody>
      </p:sp>
      <p:sp>
        <p:nvSpPr>
          <p:cNvPr id="43013" name="Rectangle 2"/>
          <p:cNvSpPr>
            <a:spLocks noChangeArrowheads="1"/>
          </p:cNvSpPr>
          <p:nvPr/>
        </p:nvSpPr>
        <p:spPr bwMode="auto">
          <a:xfrm>
            <a:off x="3946525" y="-201613"/>
            <a:ext cx="184150" cy="366713"/>
          </a:xfrm>
          <a:prstGeom prst="rect">
            <a:avLst/>
          </a:prstGeom>
          <a:noFill/>
          <a:ln w="19050" algn="ctr">
            <a:noFill/>
            <a:miter lim="800000"/>
            <a:headEnd/>
            <a:tailEnd/>
          </a:ln>
        </p:spPr>
        <p:txBody>
          <a:bodyPr wrap="none" anchor="ctr">
            <a:spAutoFit/>
          </a:bodyPr>
          <a:lstStyle/>
          <a:p>
            <a:pPr algn="ctr" eaLnBrk="1" hangingPunct="1">
              <a:spcBef>
                <a:spcPct val="50000"/>
              </a:spcBef>
            </a:pPr>
            <a:endParaRPr lang="en-US" b="1">
              <a:latin typeface="Times New Roman" pitchFamily="18" charset="0"/>
              <a:cs typeface="Arial" charset="0"/>
            </a:endParaRPr>
          </a:p>
        </p:txBody>
      </p:sp>
      <p:sp>
        <p:nvSpPr>
          <p:cNvPr id="11" name="Title 10"/>
          <p:cNvSpPr>
            <a:spLocks noGrp="1"/>
          </p:cNvSpPr>
          <p:nvPr>
            <p:ph type="title"/>
          </p:nvPr>
        </p:nvSpPr>
        <p:spPr/>
        <p:txBody>
          <a:bodyPr>
            <a:noAutofit/>
          </a:bodyPr>
          <a:lstStyle/>
          <a:p>
            <a:pPr lvl="1" algn="ctr" rtl="0">
              <a:spcBef>
                <a:spcPct val="0"/>
              </a:spcBef>
            </a:pPr>
            <a:r>
              <a:rPr lang="en-US" sz="3200" dirty="0"/>
              <a:t>Analysis on Human Data Sets</a:t>
            </a:r>
            <a:endParaRPr lang="en-US" sz="3200" kern="1200" dirty="0">
              <a:solidFill>
                <a:srgbClr val="000066"/>
              </a:solidFill>
              <a:latin typeface="+mj-lt"/>
              <a:ea typeface="+mj-ea"/>
              <a:cs typeface="+mj-cs"/>
            </a:endParaRPr>
          </a:p>
        </p:txBody>
      </p:sp>
      <p:sp>
        <p:nvSpPr>
          <p:cNvPr id="8" name="Rectangle 7"/>
          <p:cNvSpPr/>
          <p:nvPr/>
        </p:nvSpPr>
        <p:spPr>
          <a:xfrm>
            <a:off x="0" y="1158949"/>
            <a:ext cx="9144000" cy="400110"/>
          </a:xfrm>
          <a:prstGeom prst="rect">
            <a:avLst/>
          </a:prstGeom>
        </p:spPr>
        <p:txBody>
          <a:bodyPr wrap="square">
            <a:spAutoFit/>
          </a:bodyPr>
          <a:lstStyle/>
          <a:p>
            <a:pPr marL="285750" indent="-285750">
              <a:spcAft>
                <a:spcPts val="1200"/>
              </a:spcAft>
              <a:buFont typeface="Wingdings" pitchFamily="2" charset="2"/>
              <a:buChar char="§"/>
            </a:pPr>
            <a:r>
              <a:rPr lang="en-US" altLang="en-US" sz="2000" b="1" dirty="0" smtClean="0">
                <a:solidFill>
                  <a:srgbClr val="CC3300"/>
                </a:solidFill>
                <a:latin typeface="Times New Roman" pitchFamily="18" charset="0"/>
                <a:cs typeface="Times New Roman" pitchFamily="18" charset="0"/>
              </a:rPr>
              <a:t>Relationship between expected probabilities of strategies and info values</a:t>
            </a:r>
            <a:endParaRPr lang="en-US" altLang="zh-CN" sz="2000" b="1" dirty="0" smtClean="0">
              <a:latin typeface="Times New Roman" pitchFamily="18" charset="0"/>
              <a:ea typeface="SimSun" pitchFamily="2" charset="-122"/>
              <a:cs typeface="Times New Roman" pitchFamily="18" charset="0"/>
            </a:endParaRPr>
          </a:p>
        </p:txBody>
      </p:sp>
      <p:sp>
        <p:nvSpPr>
          <p:cNvPr id="33" name="Slide Number Placeholder 2"/>
          <p:cNvSpPr txBox="1">
            <a:spLocks noGrp="1"/>
          </p:cNvSpPr>
          <p:nvPr/>
        </p:nvSpPr>
        <p:spPr bwMode="auto">
          <a:xfrm>
            <a:off x="6705600" y="6400800"/>
            <a:ext cx="1905000" cy="457200"/>
          </a:xfrm>
          <a:prstGeom prst="rect">
            <a:avLst/>
          </a:prstGeom>
          <a:noFill/>
          <a:ln>
            <a:miter lim="800000"/>
            <a:headEnd/>
            <a:tailEnd/>
          </a:ln>
        </p:spPr>
        <p:txBody>
          <a:bodyPr/>
          <a:lstStyle/>
          <a:p>
            <a:pPr algn="r" eaLnBrk="1" hangingPunct="1">
              <a:defRPr/>
            </a:pPr>
            <a:fld id="{EC36F3CB-4FC3-4BDD-B98A-701220373D7C}" type="slidenum">
              <a:rPr lang="en-US" sz="1400">
                <a:latin typeface="Times New Roman" pitchFamily="18" charset="0"/>
              </a:rPr>
              <a:pPr algn="r" eaLnBrk="1" hangingPunct="1">
                <a:defRPr/>
              </a:pPr>
              <a:t>13</a:t>
            </a:fld>
            <a:endParaRPr lang="en-US" sz="1400" dirty="0">
              <a:latin typeface="Times New Roman" pitchFamily="18" charset="0"/>
            </a:endParaRPr>
          </a:p>
        </p:txBody>
      </p:sp>
      <p:pic>
        <p:nvPicPr>
          <p:cNvPr id="12" name="Picture 11" descr="exp_prob_vs_info_gain.jpg"/>
          <p:cNvPicPr>
            <a:picLocks noChangeAspect="1"/>
          </p:cNvPicPr>
          <p:nvPr/>
        </p:nvPicPr>
        <p:blipFill>
          <a:blip r:embed="rId3" cstate="print"/>
          <a:stretch>
            <a:fillRect/>
          </a:stretch>
        </p:blipFill>
        <p:spPr>
          <a:xfrm>
            <a:off x="0" y="1467645"/>
            <a:ext cx="6400800" cy="3200400"/>
          </a:xfrm>
          <a:prstGeom prst="rect">
            <a:avLst/>
          </a:prstGeom>
        </p:spPr>
      </p:pic>
      <p:pic>
        <p:nvPicPr>
          <p:cNvPr id="14" name="Picture 13" descr="exp_prob_vs_numCue.jpg"/>
          <p:cNvPicPr>
            <a:picLocks noChangeAspect="1"/>
          </p:cNvPicPr>
          <p:nvPr/>
        </p:nvPicPr>
        <p:blipFill>
          <a:blip r:embed="rId4" cstate="print"/>
          <a:stretch>
            <a:fillRect/>
          </a:stretch>
        </p:blipFill>
        <p:spPr>
          <a:xfrm>
            <a:off x="5943600" y="1514475"/>
            <a:ext cx="3200400" cy="2400300"/>
          </a:xfrm>
          <a:prstGeom prst="rect">
            <a:avLst/>
          </a:prstGeom>
        </p:spPr>
      </p:pic>
      <p:sp>
        <p:nvSpPr>
          <p:cNvPr id="15" name="TextBox 14"/>
          <p:cNvSpPr txBox="1"/>
          <p:nvPr/>
        </p:nvSpPr>
        <p:spPr>
          <a:xfrm>
            <a:off x="1749669" y="4624528"/>
            <a:ext cx="6040315" cy="338554"/>
          </a:xfrm>
          <a:prstGeom prst="rect">
            <a:avLst/>
          </a:prstGeom>
          <a:noFill/>
        </p:spPr>
        <p:txBody>
          <a:bodyPr wrap="square" rtlCol="0">
            <a:spAutoFit/>
          </a:bodyPr>
          <a:lstStyle/>
          <a:p>
            <a:r>
              <a:rPr lang="en-US" sz="1600" b="0" dirty="0">
                <a:latin typeface="Times New Roman" pitchFamily="18" charset="0"/>
                <a:cs typeface="Times New Roman" pitchFamily="18" charset="0"/>
              </a:rPr>
              <a:t>Experiment 1 No time pressure </a:t>
            </a:r>
            <a:r>
              <a:rPr lang="en-US" sz="1600" b="0" dirty="0" err="1">
                <a:latin typeface="Times New Roman" pitchFamily="18" charset="0"/>
                <a:cs typeface="Times New Roman" pitchFamily="18" charset="0"/>
              </a:rPr>
              <a:t>v.s</a:t>
            </a:r>
            <a:r>
              <a:rPr lang="en-US" sz="1600" b="0" dirty="0">
                <a:latin typeface="Times New Roman" pitchFamily="18" charset="0"/>
                <a:cs typeface="Times New Roman" pitchFamily="18" charset="0"/>
              </a:rPr>
              <a:t>. low time pressure of 750 ms</a:t>
            </a:r>
          </a:p>
        </p:txBody>
      </p:sp>
      <p:sp>
        <p:nvSpPr>
          <p:cNvPr id="16" name="TextBox 15"/>
          <p:cNvSpPr txBox="1"/>
          <p:nvPr/>
        </p:nvSpPr>
        <p:spPr>
          <a:xfrm>
            <a:off x="720969" y="5067787"/>
            <a:ext cx="7737231" cy="1283428"/>
          </a:xfrm>
          <a:prstGeom prst="rect">
            <a:avLst/>
          </a:prstGeom>
          <a:noFill/>
        </p:spPr>
        <p:txBody>
          <a:bodyPr wrap="square" rtlCol="0">
            <a:spAutoFit/>
          </a:bodyPr>
          <a:lstStyle/>
          <a:p>
            <a:pPr marL="228600" indent="-228600" algn="l" eaLnBrk="0" hangingPunct="0">
              <a:spcBef>
                <a:spcPct val="30000"/>
              </a:spcBef>
              <a:buAutoNum type="arabicParenR"/>
              <a:defRPr/>
            </a:pPr>
            <a:r>
              <a:rPr lang="en-US" b="0" dirty="0">
                <a:latin typeface="Times New Roman" pitchFamily="18" charset="0"/>
                <a:cs typeface="Times New Roman" pitchFamily="18" charset="0"/>
              </a:rPr>
              <a:t>in most cases given a certain number of the used cues, human prefer to select the model with </a:t>
            </a:r>
            <a:r>
              <a:rPr lang="en-US" b="0" dirty="0">
                <a:solidFill>
                  <a:srgbClr val="FF0000"/>
                </a:solidFill>
                <a:latin typeface="Times New Roman" pitchFamily="18" charset="0"/>
                <a:cs typeface="Times New Roman" pitchFamily="18" charset="0"/>
              </a:rPr>
              <a:t>largest information values</a:t>
            </a:r>
            <a:r>
              <a:rPr lang="en-US" b="0" dirty="0">
                <a:latin typeface="Times New Roman" pitchFamily="18" charset="0"/>
                <a:cs typeface="Times New Roman" pitchFamily="18" charset="0"/>
              </a:rPr>
              <a:t>; </a:t>
            </a:r>
          </a:p>
          <a:p>
            <a:pPr marL="228600" indent="-228600" algn="l" eaLnBrk="0" hangingPunct="0">
              <a:spcBef>
                <a:spcPct val="30000"/>
              </a:spcBef>
              <a:buAutoNum type="arabicParenR"/>
              <a:defRPr/>
            </a:pPr>
            <a:r>
              <a:rPr lang="en-US" b="0" dirty="0">
                <a:latin typeface="Times New Roman" pitchFamily="18" charset="0"/>
                <a:cs typeface="Times New Roman" pitchFamily="18" charset="0"/>
              </a:rPr>
              <a:t>when no time pressure is applied, human prefer to select model with </a:t>
            </a:r>
            <a:r>
              <a:rPr lang="en-US" b="0" dirty="0">
                <a:solidFill>
                  <a:srgbClr val="FF0000"/>
                </a:solidFill>
                <a:latin typeface="Times New Roman" pitchFamily="18" charset="0"/>
                <a:cs typeface="Times New Roman" pitchFamily="18" charset="0"/>
              </a:rPr>
              <a:t>all cues</a:t>
            </a:r>
            <a:r>
              <a:rPr lang="en-US" b="0" dirty="0">
                <a:latin typeface="Times New Roman" pitchFamily="18" charset="0"/>
                <a:cs typeface="Times New Roman" pitchFamily="18" charset="0"/>
              </a:rPr>
              <a:t>, while when time pressure is applied, human </a:t>
            </a:r>
            <a:r>
              <a:rPr lang="en-US" b="0" dirty="0">
                <a:solidFill>
                  <a:srgbClr val="FF0000"/>
                </a:solidFill>
                <a:latin typeface="Times New Roman" pitchFamily="18" charset="0"/>
                <a:cs typeface="Times New Roman" pitchFamily="18" charset="0"/>
              </a:rPr>
              <a:t>drop some cues</a:t>
            </a:r>
            <a:r>
              <a:rPr lang="en-US" b="0" dirty="0">
                <a:latin typeface="Times New Roman" pitchFamily="18" charset="0"/>
                <a:cs typeface="Times New Roman" pitchFamily="18" charset="0"/>
              </a:rPr>
              <a:t> to make decisions. </a:t>
            </a: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2" name="Rectangle 4"/>
          <p:cNvSpPr>
            <a:spLocks noChangeArrowheads="1"/>
          </p:cNvSpPr>
          <p:nvPr/>
        </p:nvSpPr>
        <p:spPr bwMode="auto">
          <a:xfrm>
            <a:off x="0" y="0"/>
            <a:ext cx="9144000" cy="0"/>
          </a:xfrm>
          <a:prstGeom prst="rect">
            <a:avLst/>
          </a:prstGeom>
          <a:noFill/>
          <a:ln w="19050" algn="ctr">
            <a:noFill/>
            <a:miter lim="800000"/>
            <a:headEnd/>
            <a:tailEnd/>
          </a:ln>
        </p:spPr>
        <p:txBody>
          <a:bodyPr wrap="none" anchor="ctr">
            <a:spAutoFit/>
          </a:bodyPr>
          <a:lstStyle/>
          <a:p>
            <a:pPr algn="ctr" eaLnBrk="1" hangingPunct="1">
              <a:spcBef>
                <a:spcPct val="50000"/>
              </a:spcBef>
            </a:pPr>
            <a:endParaRPr lang="en-US" b="1">
              <a:latin typeface="Times New Roman" pitchFamily="18" charset="0"/>
              <a:cs typeface="Arial" charset="0"/>
            </a:endParaRPr>
          </a:p>
        </p:txBody>
      </p:sp>
      <p:sp>
        <p:nvSpPr>
          <p:cNvPr id="43013" name="Rectangle 2"/>
          <p:cNvSpPr>
            <a:spLocks noChangeArrowheads="1"/>
          </p:cNvSpPr>
          <p:nvPr/>
        </p:nvSpPr>
        <p:spPr bwMode="auto">
          <a:xfrm>
            <a:off x="3946525" y="-201613"/>
            <a:ext cx="184150" cy="366713"/>
          </a:xfrm>
          <a:prstGeom prst="rect">
            <a:avLst/>
          </a:prstGeom>
          <a:noFill/>
          <a:ln w="19050" algn="ctr">
            <a:noFill/>
            <a:miter lim="800000"/>
            <a:headEnd/>
            <a:tailEnd/>
          </a:ln>
        </p:spPr>
        <p:txBody>
          <a:bodyPr wrap="none" anchor="ctr">
            <a:spAutoFit/>
          </a:bodyPr>
          <a:lstStyle/>
          <a:p>
            <a:pPr algn="ctr" eaLnBrk="1" hangingPunct="1">
              <a:spcBef>
                <a:spcPct val="50000"/>
              </a:spcBef>
            </a:pPr>
            <a:endParaRPr lang="en-US" b="1">
              <a:latin typeface="Times New Roman" pitchFamily="18" charset="0"/>
              <a:cs typeface="Arial" charset="0"/>
            </a:endParaRPr>
          </a:p>
        </p:txBody>
      </p:sp>
      <p:sp>
        <p:nvSpPr>
          <p:cNvPr id="11" name="Title 10"/>
          <p:cNvSpPr>
            <a:spLocks noGrp="1"/>
          </p:cNvSpPr>
          <p:nvPr>
            <p:ph type="title"/>
          </p:nvPr>
        </p:nvSpPr>
        <p:spPr/>
        <p:txBody>
          <a:bodyPr>
            <a:noAutofit/>
          </a:bodyPr>
          <a:lstStyle/>
          <a:p>
            <a:pPr lvl="1" algn="ctr" rtl="0">
              <a:spcBef>
                <a:spcPct val="0"/>
              </a:spcBef>
            </a:pPr>
            <a:r>
              <a:rPr lang="en-US" sz="3200" dirty="0"/>
              <a:t>Analysis on Human Data Sets</a:t>
            </a:r>
            <a:endParaRPr lang="en-US" sz="3200" kern="1200" dirty="0">
              <a:solidFill>
                <a:srgbClr val="000066"/>
              </a:solidFill>
              <a:latin typeface="+mj-lt"/>
              <a:ea typeface="+mj-ea"/>
              <a:cs typeface="+mj-cs"/>
            </a:endParaRPr>
          </a:p>
        </p:txBody>
      </p:sp>
      <p:sp>
        <p:nvSpPr>
          <p:cNvPr id="8" name="Rectangle 7"/>
          <p:cNvSpPr/>
          <p:nvPr/>
        </p:nvSpPr>
        <p:spPr>
          <a:xfrm>
            <a:off x="0" y="1158949"/>
            <a:ext cx="9144000" cy="400110"/>
          </a:xfrm>
          <a:prstGeom prst="rect">
            <a:avLst/>
          </a:prstGeom>
        </p:spPr>
        <p:txBody>
          <a:bodyPr wrap="square">
            <a:spAutoFit/>
          </a:bodyPr>
          <a:lstStyle/>
          <a:p>
            <a:pPr marL="285750" indent="-285750">
              <a:spcAft>
                <a:spcPts val="1200"/>
              </a:spcAft>
              <a:buFont typeface="Wingdings" pitchFamily="2" charset="2"/>
              <a:buChar char="§"/>
            </a:pPr>
            <a:r>
              <a:rPr lang="en-US" altLang="en-US" sz="2000" b="1" dirty="0" smtClean="0">
                <a:solidFill>
                  <a:srgbClr val="CC3300"/>
                </a:solidFill>
                <a:latin typeface="Times New Roman" pitchFamily="18" charset="0"/>
                <a:cs typeface="Times New Roman" pitchFamily="18" charset="0"/>
              </a:rPr>
              <a:t>Relationship between expected probabilities of strategies and info values</a:t>
            </a:r>
            <a:endParaRPr lang="en-US" altLang="zh-CN" sz="2000" b="1" dirty="0" smtClean="0">
              <a:latin typeface="Times New Roman" pitchFamily="18" charset="0"/>
              <a:ea typeface="SimSun" pitchFamily="2" charset="-122"/>
              <a:cs typeface="Times New Roman" pitchFamily="18" charset="0"/>
            </a:endParaRPr>
          </a:p>
        </p:txBody>
      </p:sp>
      <p:sp>
        <p:nvSpPr>
          <p:cNvPr id="33" name="Slide Number Placeholder 2"/>
          <p:cNvSpPr txBox="1">
            <a:spLocks noGrp="1"/>
          </p:cNvSpPr>
          <p:nvPr/>
        </p:nvSpPr>
        <p:spPr bwMode="auto">
          <a:xfrm>
            <a:off x="6705600" y="6400800"/>
            <a:ext cx="1905000" cy="457200"/>
          </a:xfrm>
          <a:prstGeom prst="rect">
            <a:avLst/>
          </a:prstGeom>
          <a:noFill/>
          <a:ln>
            <a:miter lim="800000"/>
            <a:headEnd/>
            <a:tailEnd/>
          </a:ln>
        </p:spPr>
        <p:txBody>
          <a:bodyPr/>
          <a:lstStyle/>
          <a:p>
            <a:pPr algn="r" eaLnBrk="1" hangingPunct="1">
              <a:defRPr/>
            </a:pPr>
            <a:fld id="{EC36F3CB-4FC3-4BDD-B98A-701220373D7C}" type="slidenum">
              <a:rPr lang="en-US" sz="1400">
                <a:latin typeface="Times New Roman" pitchFamily="18" charset="0"/>
              </a:rPr>
              <a:pPr algn="r" eaLnBrk="1" hangingPunct="1">
                <a:defRPr/>
              </a:pPr>
              <a:t>14</a:t>
            </a:fld>
            <a:endParaRPr lang="en-US" sz="1400" dirty="0">
              <a:latin typeface="Times New Roman" pitchFamily="18" charset="0"/>
            </a:endParaRPr>
          </a:p>
        </p:txBody>
      </p:sp>
      <p:sp>
        <p:nvSpPr>
          <p:cNvPr id="15" name="TextBox 14"/>
          <p:cNvSpPr txBox="1"/>
          <p:nvPr/>
        </p:nvSpPr>
        <p:spPr>
          <a:xfrm>
            <a:off x="1749669" y="4624528"/>
            <a:ext cx="6040315" cy="338554"/>
          </a:xfrm>
          <a:prstGeom prst="rect">
            <a:avLst/>
          </a:prstGeom>
          <a:noFill/>
        </p:spPr>
        <p:txBody>
          <a:bodyPr wrap="square" rtlCol="0">
            <a:spAutoFit/>
          </a:bodyPr>
          <a:lstStyle/>
          <a:p>
            <a:r>
              <a:rPr lang="en-US" sz="1600" b="0" dirty="0">
                <a:latin typeface="Times New Roman" pitchFamily="18" charset="0"/>
                <a:cs typeface="Times New Roman" pitchFamily="18" charset="0"/>
              </a:rPr>
              <a:t>Experiment </a:t>
            </a:r>
            <a:r>
              <a:rPr lang="en-US" sz="1600" b="0" dirty="0" smtClean="0">
                <a:latin typeface="Times New Roman" pitchFamily="18" charset="0"/>
                <a:cs typeface="Times New Roman" pitchFamily="18" charset="0"/>
              </a:rPr>
              <a:t>2 </a:t>
            </a:r>
            <a:r>
              <a:rPr lang="en-US" sz="1600" b="0" dirty="0">
                <a:latin typeface="Times New Roman" pitchFamily="18" charset="0"/>
                <a:cs typeface="Times New Roman" pitchFamily="18" charset="0"/>
              </a:rPr>
              <a:t>No time pressure </a:t>
            </a:r>
            <a:r>
              <a:rPr lang="en-US" sz="1600" b="0" dirty="0" err="1">
                <a:latin typeface="Times New Roman" pitchFamily="18" charset="0"/>
                <a:cs typeface="Times New Roman" pitchFamily="18" charset="0"/>
              </a:rPr>
              <a:t>v.s</a:t>
            </a:r>
            <a:r>
              <a:rPr lang="en-US" sz="1600" b="0" dirty="0">
                <a:latin typeface="Times New Roman" pitchFamily="18" charset="0"/>
                <a:cs typeface="Times New Roman" pitchFamily="18" charset="0"/>
              </a:rPr>
              <a:t>. low time pressure of </a:t>
            </a:r>
            <a:r>
              <a:rPr lang="en-US" sz="1600" b="0" dirty="0" smtClean="0">
                <a:latin typeface="Times New Roman" pitchFamily="18" charset="0"/>
                <a:cs typeface="Times New Roman" pitchFamily="18" charset="0"/>
              </a:rPr>
              <a:t>500 </a:t>
            </a:r>
            <a:r>
              <a:rPr lang="en-US" sz="1600" b="0" dirty="0">
                <a:latin typeface="Times New Roman" pitchFamily="18" charset="0"/>
                <a:cs typeface="Times New Roman" pitchFamily="18" charset="0"/>
              </a:rPr>
              <a:t>ms</a:t>
            </a:r>
          </a:p>
        </p:txBody>
      </p:sp>
      <p:sp>
        <p:nvSpPr>
          <p:cNvPr id="16" name="TextBox 15"/>
          <p:cNvSpPr txBox="1"/>
          <p:nvPr/>
        </p:nvSpPr>
        <p:spPr>
          <a:xfrm>
            <a:off x="720969" y="5067787"/>
            <a:ext cx="7737231" cy="1283428"/>
          </a:xfrm>
          <a:prstGeom prst="rect">
            <a:avLst/>
          </a:prstGeom>
          <a:noFill/>
        </p:spPr>
        <p:txBody>
          <a:bodyPr wrap="square" rtlCol="0">
            <a:spAutoFit/>
          </a:bodyPr>
          <a:lstStyle/>
          <a:p>
            <a:pPr marL="228600" indent="-228600" algn="l" eaLnBrk="0" hangingPunct="0">
              <a:spcBef>
                <a:spcPct val="30000"/>
              </a:spcBef>
              <a:buAutoNum type="arabicParenR"/>
              <a:defRPr/>
            </a:pPr>
            <a:r>
              <a:rPr lang="en-US" b="0" dirty="0">
                <a:latin typeface="Times New Roman" pitchFamily="18" charset="0"/>
                <a:cs typeface="Times New Roman" pitchFamily="18" charset="0"/>
              </a:rPr>
              <a:t>in most cases given a certain number of the used cues, human prefer to select the model with </a:t>
            </a:r>
            <a:r>
              <a:rPr lang="en-US" b="0" dirty="0">
                <a:solidFill>
                  <a:srgbClr val="FF0000"/>
                </a:solidFill>
                <a:latin typeface="Times New Roman" pitchFamily="18" charset="0"/>
                <a:cs typeface="Times New Roman" pitchFamily="18" charset="0"/>
              </a:rPr>
              <a:t>largest information values</a:t>
            </a:r>
            <a:r>
              <a:rPr lang="en-US" b="0" dirty="0">
                <a:latin typeface="Times New Roman" pitchFamily="18" charset="0"/>
                <a:cs typeface="Times New Roman" pitchFamily="18" charset="0"/>
              </a:rPr>
              <a:t>; </a:t>
            </a:r>
          </a:p>
          <a:p>
            <a:pPr marL="228600" indent="-228600" algn="l" eaLnBrk="0" hangingPunct="0">
              <a:spcBef>
                <a:spcPct val="30000"/>
              </a:spcBef>
              <a:buAutoNum type="arabicParenR"/>
              <a:defRPr/>
            </a:pPr>
            <a:r>
              <a:rPr lang="en-US" b="0" dirty="0">
                <a:latin typeface="Times New Roman" pitchFamily="18" charset="0"/>
                <a:cs typeface="Times New Roman" pitchFamily="18" charset="0"/>
              </a:rPr>
              <a:t>when no time pressure is applied, human prefer to select model with </a:t>
            </a:r>
            <a:r>
              <a:rPr lang="en-US" b="0" dirty="0">
                <a:solidFill>
                  <a:srgbClr val="FF0000"/>
                </a:solidFill>
                <a:latin typeface="Times New Roman" pitchFamily="18" charset="0"/>
                <a:cs typeface="Times New Roman" pitchFamily="18" charset="0"/>
              </a:rPr>
              <a:t>all cues</a:t>
            </a:r>
            <a:r>
              <a:rPr lang="en-US" b="0" dirty="0">
                <a:latin typeface="Times New Roman" pitchFamily="18" charset="0"/>
                <a:cs typeface="Times New Roman" pitchFamily="18" charset="0"/>
              </a:rPr>
              <a:t>, while when time pressure is applied, human </a:t>
            </a:r>
            <a:r>
              <a:rPr lang="en-US" b="0" dirty="0">
                <a:solidFill>
                  <a:srgbClr val="FF0000"/>
                </a:solidFill>
                <a:latin typeface="Times New Roman" pitchFamily="18" charset="0"/>
                <a:cs typeface="Times New Roman" pitchFamily="18" charset="0"/>
              </a:rPr>
              <a:t>drop some cues</a:t>
            </a:r>
            <a:r>
              <a:rPr lang="en-US" b="0" dirty="0">
                <a:latin typeface="Times New Roman" pitchFamily="18" charset="0"/>
                <a:cs typeface="Times New Roman" pitchFamily="18" charset="0"/>
              </a:rPr>
              <a:t> to make decisions. </a:t>
            </a:r>
          </a:p>
        </p:txBody>
      </p:sp>
      <p:pic>
        <p:nvPicPr>
          <p:cNvPr id="13" name="Picture 12" descr="exp_prob_vs_info_gain.jpg"/>
          <p:cNvPicPr>
            <a:picLocks noChangeAspect="1"/>
          </p:cNvPicPr>
          <p:nvPr/>
        </p:nvPicPr>
        <p:blipFill>
          <a:blip r:embed="rId3" cstate="print"/>
          <a:stretch>
            <a:fillRect/>
          </a:stretch>
        </p:blipFill>
        <p:spPr>
          <a:xfrm>
            <a:off x="0" y="1467645"/>
            <a:ext cx="6400800" cy="3200400"/>
          </a:xfrm>
          <a:prstGeom prst="rect">
            <a:avLst/>
          </a:prstGeom>
        </p:spPr>
      </p:pic>
      <p:pic>
        <p:nvPicPr>
          <p:cNvPr id="17" name="Picture 16" descr="exp_prob_vs_numCue.jpg"/>
          <p:cNvPicPr>
            <a:picLocks noChangeAspect="1"/>
          </p:cNvPicPr>
          <p:nvPr/>
        </p:nvPicPr>
        <p:blipFill>
          <a:blip r:embed="rId4" cstate="print"/>
          <a:stretch>
            <a:fillRect/>
          </a:stretch>
        </p:blipFill>
        <p:spPr>
          <a:xfrm>
            <a:off x="5943600" y="1514475"/>
            <a:ext cx="3200400" cy="2400300"/>
          </a:xfrm>
          <a:prstGeom prst="rect">
            <a:avLst/>
          </a:prstGeom>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2" name="Rectangle 4"/>
          <p:cNvSpPr>
            <a:spLocks noChangeArrowheads="1"/>
          </p:cNvSpPr>
          <p:nvPr/>
        </p:nvSpPr>
        <p:spPr bwMode="auto">
          <a:xfrm>
            <a:off x="0" y="0"/>
            <a:ext cx="9144000" cy="0"/>
          </a:xfrm>
          <a:prstGeom prst="rect">
            <a:avLst/>
          </a:prstGeom>
          <a:noFill/>
          <a:ln w="19050" algn="ctr">
            <a:noFill/>
            <a:miter lim="800000"/>
            <a:headEnd/>
            <a:tailEnd/>
          </a:ln>
        </p:spPr>
        <p:txBody>
          <a:bodyPr wrap="none" anchor="ctr">
            <a:spAutoFit/>
          </a:bodyPr>
          <a:lstStyle/>
          <a:p>
            <a:pPr algn="ctr" eaLnBrk="1" hangingPunct="1">
              <a:spcBef>
                <a:spcPct val="50000"/>
              </a:spcBef>
            </a:pPr>
            <a:endParaRPr lang="en-US" b="1">
              <a:latin typeface="Times New Roman" pitchFamily="18" charset="0"/>
              <a:cs typeface="Arial" charset="0"/>
            </a:endParaRPr>
          </a:p>
        </p:txBody>
      </p:sp>
      <p:sp>
        <p:nvSpPr>
          <p:cNvPr id="43013" name="Rectangle 2"/>
          <p:cNvSpPr>
            <a:spLocks noChangeArrowheads="1"/>
          </p:cNvSpPr>
          <p:nvPr/>
        </p:nvSpPr>
        <p:spPr bwMode="auto">
          <a:xfrm>
            <a:off x="3946525" y="-201613"/>
            <a:ext cx="184150" cy="366713"/>
          </a:xfrm>
          <a:prstGeom prst="rect">
            <a:avLst/>
          </a:prstGeom>
          <a:noFill/>
          <a:ln w="19050" algn="ctr">
            <a:noFill/>
            <a:miter lim="800000"/>
            <a:headEnd/>
            <a:tailEnd/>
          </a:ln>
        </p:spPr>
        <p:txBody>
          <a:bodyPr wrap="none" anchor="ctr">
            <a:spAutoFit/>
          </a:bodyPr>
          <a:lstStyle/>
          <a:p>
            <a:pPr algn="ctr" eaLnBrk="1" hangingPunct="1">
              <a:spcBef>
                <a:spcPct val="50000"/>
              </a:spcBef>
            </a:pPr>
            <a:endParaRPr lang="en-US" b="1">
              <a:latin typeface="Times New Roman" pitchFamily="18" charset="0"/>
              <a:cs typeface="Arial" charset="0"/>
            </a:endParaRPr>
          </a:p>
        </p:txBody>
      </p:sp>
      <p:sp>
        <p:nvSpPr>
          <p:cNvPr id="11" name="Title 10"/>
          <p:cNvSpPr>
            <a:spLocks noGrp="1"/>
          </p:cNvSpPr>
          <p:nvPr>
            <p:ph type="title"/>
          </p:nvPr>
        </p:nvSpPr>
        <p:spPr/>
        <p:txBody>
          <a:bodyPr>
            <a:noAutofit/>
          </a:bodyPr>
          <a:lstStyle/>
          <a:p>
            <a:pPr lvl="1" algn="ctr" rtl="0">
              <a:spcBef>
                <a:spcPct val="0"/>
              </a:spcBef>
            </a:pPr>
            <a:r>
              <a:rPr lang="en-US" sz="3200" dirty="0"/>
              <a:t>Analysis on </a:t>
            </a:r>
            <a:r>
              <a:rPr lang="en-US" sz="3200" dirty="0" smtClean="0"/>
              <a:t>Primates </a:t>
            </a:r>
            <a:r>
              <a:rPr lang="en-US" sz="3200" dirty="0"/>
              <a:t>Data Sets</a:t>
            </a:r>
            <a:endParaRPr lang="en-US" sz="3200" kern="1200" dirty="0">
              <a:solidFill>
                <a:srgbClr val="000066"/>
              </a:solidFill>
              <a:latin typeface="+mj-lt"/>
              <a:ea typeface="+mj-ea"/>
              <a:cs typeface="+mj-cs"/>
            </a:endParaRPr>
          </a:p>
        </p:txBody>
      </p:sp>
      <p:sp>
        <p:nvSpPr>
          <p:cNvPr id="8" name="Rectangle 7"/>
          <p:cNvSpPr/>
          <p:nvPr/>
        </p:nvSpPr>
        <p:spPr>
          <a:xfrm>
            <a:off x="0" y="1158949"/>
            <a:ext cx="9144000" cy="400110"/>
          </a:xfrm>
          <a:prstGeom prst="rect">
            <a:avLst/>
          </a:prstGeom>
        </p:spPr>
        <p:txBody>
          <a:bodyPr wrap="square">
            <a:spAutoFit/>
          </a:bodyPr>
          <a:lstStyle/>
          <a:p>
            <a:pPr marL="285750" indent="-285750">
              <a:spcAft>
                <a:spcPts val="1200"/>
              </a:spcAft>
              <a:buFont typeface="Wingdings" pitchFamily="2" charset="2"/>
              <a:buChar char="§"/>
            </a:pPr>
            <a:r>
              <a:rPr lang="en-US" altLang="en-US" sz="2000" b="1" dirty="0" smtClean="0">
                <a:solidFill>
                  <a:srgbClr val="CC3300"/>
                </a:solidFill>
                <a:latin typeface="Times New Roman" pitchFamily="18" charset="0"/>
                <a:cs typeface="Times New Roman" pitchFamily="18" charset="0"/>
              </a:rPr>
              <a:t>Relationship between expected probabilities of strategies and info values</a:t>
            </a:r>
            <a:endParaRPr lang="en-US" altLang="zh-CN" sz="2000" b="1" dirty="0" smtClean="0">
              <a:latin typeface="Times New Roman" pitchFamily="18" charset="0"/>
              <a:ea typeface="SimSun" pitchFamily="2" charset="-122"/>
              <a:cs typeface="Times New Roman" pitchFamily="18" charset="0"/>
            </a:endParaRPr>
          </a:p>
        </p:txBody>
      </p:sp>
      <p:sp>
        <p:nvSpPr>
          <p:cNvPr id="33" name="Slide Number Placeholder 2"/>
          <p:cNvSpPr txBox="1">
            <a:spLocks noGrp="1"/>
          </p:cNvSpPr>
          <p:nvPr/>
        </p:nvSpPr>
        <p:spPr bwMode="auto">
          <a:xfrm>
            <a:off x="6705600" y="6400800"/>
            <a:ext cx="1905000" cy="457200"/>
          </a:xfrm>
          <a:prstGeom prst="rect">
            <a:avLst/>
          </a:prstGeom>
          <a:noFill/>
          <a:ln>
            <a:miter lim="800000"/>
            <a:headEnd/>
            <a:tailEnd/>
          </a:ln>
        </p:spPr>
        <p:txBody>
          <a:bodyPr/>
          <a:lstStyle/>
          <a:p>
            <a:pPr algn="r" eaLnBrk="1" hangingPunct="1">
              <a:defRPr/>
            </a:pPr>
            <a:fld id="{EC36F3CB-4FC3-4BDD-B98A-701220373D7C}" type="slidenum">
              <a:rPr lang="en-US" sz="1400">
                <a:latin typeface="Times New Roman" pitchFamily="18" charset="0"/>
              </a:rPr>
              <a:pPr algn="r" eaLnBrk="1" hangingPunct="1">
                <a:defRPr/>
              </a:pPr>
              <a:t>15</a:t>
            </a:fld>
            <a:endParaRPr lang="en-US" sz="1400" dirty="0">
              <a:latin typeface="Times New Roman" pitchFamily="18" charset="0"/>
            </a:endParaRPr>
          </a:p>
        </p:txBody>
      </p:sp>
      <p:pic>
        <p:nvPicPr>
          <p:cNvPr id="12" name="Picture 11" descr="exp_prob_vs_info_gain.jpg"/>
          <p:cNvPicPr>
            <a:picLocks noChangeAspect="1"/>
          </p:cNvPicPr>
          <p:nvPr/>
        </p:nvPicPr>
        <p:blipFill>
          <a:blip r:embed="rId3" cstate="print"/>
          <a:stretch>
            <a:fillRect/>
          </a:stretch>
        </p:blipFill>
        <p:spPr>
          <a:xfrm>
            <a:off x="516731" y="1467645"/>
            <a:ext cx="5367337" cy="3200400"/>
          </a:xfrm>
          <a:prstGeom prst="rect">
            <a:avLst/>
          </a:prstGeom>
        </p:spPr>
      </p:pic>
      <p:pic>
        <p:nvPicPr>
          <p:cNvPr id="14" name="Picture 13" descr="exp_prob_vs_numCue.jpg"/>
          <p:cNvPicPr>
            <a:picLocks noChangeAspect="1"/>
          </p:cNvPicPr>
          <p:nvPr/>
        </p:nvPicPr>
        <p:blipFill>
          <a:blip r:embed="rId4" cstate="print"/>
          <a:stretch>
            <a:fillRect/>
          </a:stretch>
        </p:blipFill>
        <p:spPr>
          <a:xfrm>
            <a:off x="5943600" y="1514475"/>
            <a:ext cx="3200400" cy="2400300"/>
          </a:xfrm>
          <a:prstGeom prst="rect">
            <a:avLst/>
          </a:prstGeom>
        </p:spPr>
      </p:pic>
      <p:sp>
        <p:nvSpPr>
          <p:cNvPr id="18" name="TextBox 17"/>
          <p:cNvSpPr txBox="1"/>
          <p:nvPr/>
        </p:nvSpPr>
        <p:spPr>
          <a:xfrm>
            <a:off x="742950" y="4680432"/>
            <a:ext cx="6819900" cy="1138773"/>
          </a:xfrm>
          <a:prstGeom prst="rect">
            <a:avLst/>
          </a:prstGeom>
          <a:noFill/>
        </p:spPr>
        <p:txBody>
          <a:bodyPr wrap="square" rtlCol="0">
            <a:spAutoFit/>
          </a:bodyPr>
          <a:lstStyle/>
          <a:p>
            <a:pPr marL="342900" indent="-342900" algn="l"/>
            <a:r>
              <a:rPr lang="en-US" sz="1600" b="0" dirty="0"/>
              <a:t>	</a:t>
            </a:r>
            <a:r>
              <a:rPr lang="en-US" sz="2000" b="1" dirty="0" smtClean="0">
                <a:solidFill>
                  <a:srgbClr val="FF0000"/>
                </a:solidFill>
                <a:latin typeface="Times New Roman" pitchFamily="18" charset="0"/>
                <a:cs typeface="Times New Roman" pitchFamily="18" charset="0"/>
              </a:rPr>
              <a:t>Similar experiments are conducted with primates.</a:t>
            </a:r>
          </a:p>
          <a:p>
            <a:pPr marL="342900" indent="-342900" algn="l"/>
            <a:r>
              <a:rPr lang="en-US" sz="1600" b="0" dirty="0" smtClean="0">
                <a:latin typeface="Times New Roman" pitchFamily="18" charset="0"/>
                <a:cs typeface="Times New Roman" pitchFamily="18" charset="0"/>
              </a:rPr>
              <a:t>	</a:t>
            </a:r>
            <a:r>
              <a:rPr lang="en-US" sz="1600" b="0" dirty="0" smtClean="0">
                <a:latin typeface="Times New Roman" pitchFamily="18" charset="0"/>
                <a:cs typeface="Times New Roman" pitchFamily="18" charset="0"/>
              </a:rPr>
              <a:t>In </a:t>
            </a:r>
            <a:r>
              <a:rPr lang="en-US" sz="1600" b="0" dirty="0">
                <a:latin typeface="Times New Roman" pitchFamily="18" charset="0"/>
                <a:cs typeface="Times New Roman" pitchFamily="18" charset="0"/>
              </a:rPr>
              <a:t>the experiment of primates with no time pressure, the response time is larger than 1.75 s, while in the experiment with time pressure the response time is less than 0.5 s. </a:t>
            </a:r>
          </a:p>
        </p:txBody>
      </p:sp>
      <p:sp>
        <p:nvSpPr>
          <p:cNvPr id="19" name="TextBox 18"/>
          <p:cNvSpPr txBox="1"/>
          <p:nvPr/>
        </p:nvSpPr>
        <p:spPr>
          <a:xfrm>
            <a:off x="723899" y="5790658"/>
            <a:ext cx="7610475" cy="584775"/>
          </a:xfrm>
          <a:prstGeom prst="rect">
            <a:avLst/>
          </a:prstGeom>
          <a:noFill/>
        </p:spPr>
        <p:txBody>
          <a:bodyPr wrap="square" rtlCol="0">
            <a:spAutoFit/>
          </a:bodyPr>
          <a:lstStyle/>
          <a:p>
            <a:pPr marL="342900" indent="-342900" algn="l">
              <a:buAutoNum type="arabicParenR"/>
            </a:pPr>
            <a:r>
              <a:rPr lang="en-US" sz="1600" b="0" dirty="0">
                <a:latin typeface="Times New Roman" pitchFamily="18" charset="0"/>
                <a:cs typeface="Times New Roman" pitchFamily="18" charset="0"/>
              </a:rPr>
              <a:t>Expected probabilities of the models with larger values are also higher</a:t>
            </a:r>
          </a:p>
          <a:p>
            <a:pPr marL="342900" indent="-342900" algn="l">
              <a:buAutoNum type="arabicParenR"/>
            </a:pPr>
            <a:r>
              <a:rPr lang="en-US" sz="1600" b="0" dirty="0">
                <a:latin typeface="Times New Roman" pitchFamily="18" charset="0"/>
                <a:cs typeface="Times New Roman" pitchFamily="18" charset="0"/>
              </a:rPr>
              <a:t>When time pressure is applied, primates </a:t>
            </a:r>
            <a:r>
              <a:rPr lang="en-US" sz="1600" b="0" dirty="0">
                <a:solidFill>
                  <a:srgbClr val="FF0000"/>
                </a:solidFill>
                <a:latin typeface="Times New Roman" pitchFamily="18" charset="0"/>
                <a:cs typeface="Times New Roman" pitchFamily="18" charset="0"/>
              </a:rPr>
              <a:t>drop some cues</a:t>
            </a:r>
            <a:r>
              <a:rPr lang="en-US" sz="1600" b="0" dirty="0">
                <a:latin typeface="Times New Roman" pitchFamily="18" charset="0"/>
                <a:cs typeface="Times New Roman" pitchFamily="18" charset="0"/>
              </a:rPr>
              <a:t> to make decisions. </a:t>
            </a: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2"/>
          <p:cNvSpPr>
            <a:spLocks noGrp="1"/>
          </p:cNvSpPr>
          <p:nvPr>
            <p:ph type="sldNum" sz="quarter" idx="12"/>
          </p:nvPr>
        </p:nvSpPr>
        <p:spPr/>
        <p:txBody>
          <a:bodyPr/>
          <a:lstStyle/>
          <a:p>
            <a:fld id="{0846A470-E6B9-41AC-9DDF-503EBF334B5B}" type="slidenum">
              <a:rPr lang="en-US"/>
              <a:pPr/>
              <a:t>16</a:t>
            </a:fld>
            <a:endParaRPr lang="en-US"/>
          </a:p>
        </p:txBody>
      </p:sp>
      <p:sp>
        <p:nvSpPr>
          <p:cNvPr id="6" name="Title 5"/>
          <p:cNvSpPr>
            <a:spLocks noGrp="1"/>
          </p:cNvSpPr>
          <p:nvPr>
            <p:ph type="title"/>
          </p:nvPr>
        </p:nvSpPr>
        <p:spPr>
          <a:xfrm>
            <a:off x="0" y="2743200"/>
            <a:ext cx="9144000" cy="609600"/>
          </a:xfrm>
        </p:spPr>
        <p:txBody>
          <a:bodyPr>
            <a:noAutofit/>
          </a:bodyPr>
          <a:lstStyle/>
          <a:p>
            <a:r>
              <a:rPr lang="en-US" sz="3600" dirty="0" smtClean="0">
                <a:solidFill>
                  <a:schemeClr val="tx1">
                    <a:lumMod val="75000"/>
                    <a:lumOff val="25000"/>
                  </a:schemeClr>
                </a:solidFill>
              </a:rPr>
              <a:t>Active</a:t>
            </a:r>
            <a:r>
              <a:rPr lang="en-US" sz="3600" dirty="0" smtClean="0">
                <a:solidFill>
                  <a:schemeClr val="tx1">
                    <a:lumMod val="75000"/>
                    <a:lumOff val="25000"/>
                  </a:schemeClr>
                </a:solidFill>
              </a:rPr>
              <a:t> </a:t>
            </a:r>
            <a:r>
              <a:rPr lang="en-US" sz="3600" dirty="0" err="1" smtClean="0">
                <a:solidFill>
                  <a:schemeClr val="tx1">
                    <a:lumMod val="75000"/>
                    <a:lumOff val="25000"/>
                  </a:schemeClr>
                </a:solidFill>
              </a:rPr>
              <a:t>Satisficing</a:t>
            </a:r>
            <a:r>
              <a:rPr lang="en-US" sz="3600" dirty="0" smtClean="0">
                <a:solidFill>
                  <a:schemeClr val="tx1">
                    <a:lumMod val="75000"/>
                    <a:lumOff val="25000"/>
                  </a:schemeClr>
                </a:solidFill>
              </a:rPr>
              <a:t> Task </a:t>
            </a:r>
            <a:endParaRPr lang="en-US" sz="3600" dirty="0">
              <a:solidFill>
                <a:schemeClr val="tx1">
                  <a:lumMod val="75000"/>
                  <a:lumOff val="25000"/>
                </a:schemeClr>
              </a:solidFill>
            </a:endParaRPr>
          </a:p>
        </p:txBody>
      </p:sp>
      <p:sp>
        <p:nvSpPr>
          <p:cNvPr id="8" name="Frame 7"/>
          <p:cNvSpPr/>
          <p:nvPr/>
        </p:nvSpPr>
        <p:spPr>
          <a:xfrm>
            <a:off x="609600" y="2362200"/>
            <a:ext cx="7924800" cy="1524000"/>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Slide Number Placeholder 2"/>
          <p:cNvSpPr>
            <a:spLocks noGrp="1"/>
          </p:cNvSpPr>
          <p:nvPr>
            <p:ph type="sldNum" sz="quarter" idx="12"/>
          </p:nvPr>
        </p:nvSpPr>
        <p:spPr/>
        <p:txBody>
          <a:bodyPr/>
          <a:lstStyle/>
          <a:p>
            <a:pPr>
              <a:defRPr/>
            </a:pPr>
            <a:fld id="{EE8BA90B-08E0-417D-B80B-6C111DDDDC70}" type="slidenum">
              <a:rPr lang="en-US" smtClean="0">
                <a:solidFill>
                  <a:srgbClr val="000000"/>
                </a:solidFill>
              </a:rPr>
              <a:pPr>
                <a:defRPr/>
              </a:pPr>
              <a:t>17</a:t>
            </a:fld>
            <a:endParaRPr lang="en-US" smtClean="0">
              <a:solidFill>
                <a:srgbClr val="000000"/>
              </a:solidFill>
            </a:endParaRPr>
          </a:p>
        </p:txBody>
      </p:sp>
      <p:sp>
        <p:nvSpPr>
          <p:cNvPr id="13" name="Title 12"/>
          <p:cNvSpPr>
            <a:spLocks noGrp="1"/>
          </p:cNvSpPr>
          <p:nvPr>
            <p:ph type="title"/>
          </p:nvPr>
        </p:nvSpPr>
        <p:spPr/>
        <p:txBody>
          <a:bodyPr/>
          <a:lstStyle/>
          <a:p>
            <a:r>
              <a:rPr lang="en-US" dirty="0" err="1">
                <a:solidFill>
                  <a:srgbClr val="000066"/>
                </a:solidFill>
              </a:rPr>
              <a:t>WeBot</a:t>
            </a:r>
            <a:r>
              <a:rPr lang="en-US" dirty="0">
                <a:solidFill>
                  <a:srgbClr val="000066"/>
                </a:solidFill>
              </a:rPr>
              <a:t> </a:t>
            </a:r>
            <a:r>
              <a:rPr lang="en-US" altLang="zh-CN" dirty="0" smtClean="0">
                <a:solidFill>
                  <a:srgbClr val="000066"/>
                </a:solidFill>
              </a:rPr>
              <a:t>E</a:t>
            </a:r>
            <a:r>
              <a:rPr lang="en-US" dirty="0" smtClean="0">
                <a:solidFill>
                  <a:srgbClr val="000066"/>
                </a:solidFill>
              </a:rPr>
              <a:t>nvironment</a:t>
            </a:r>
            <a:endParaRPr lang="en-US" dirty="0">
              <a:solidFill>
                <a:srgbClr val="000066"/>
              </a:solidFill>
            </a:endParaRPr>
          </a:p>
        </p:txBody>
      </p:sp>
      <p:sp>
        <p:nvSpPr>
          <p:cNvPr id="59396" name="Rectangle 4"/>
          <p:cNvSpPr>
            <a:spLocks noChangeArrowheads="1"/>
          </p:cNvSpPr>
          <p:nvPr/>
        </p:nvSpPr>
        <p:spPr bwMode="auto">
          <a:xfrm>
            <a:off x="0" y="0"/>
            <a:ext cx="9144000" cy="0"/>
          </a:xfrm>
          <a:prstGeom prst="rect">
            <a:avLst/>
          </a:prstGeom>
          <a:noFill/>
          <a:ln w="19050" algn="ctr">
            <a:noFill/>
            <a:miter lim="800000"/>
            <a:headEnd/>
            <a:tailEnd/>
          </a:ln>
        </p:spPr>
        <p:txBody>
          <a:bodyPr wrap="none" anchor="ctr">
            <a:spAutoFit/>
          </a:bodyPr>
          <a:lstStyle/>
          <a:p>
            <a:pPr algn="ctr" eaLnBrk="1" hangingPunct="1">
              <a:spcBef>
                <a:spcPct val="50000"/>
              </a:spcBef>
            </a:pPr>
            <a:endParaRPr lang="en-US" b="1">
              <a:solidFill>
                <a:srgbClr val="000000"/>
              </a:solidFill>
              <a:latin typeface="Times New Roman" pitchFamily="18" charset="0"/>
              <a:cs typeface="Arial" charset="0"/>
            </a:endParaRPr>
          </a:p>
        </p:txBody>
      </p:sp>
      <p:sp>
        <p:nvSpPr>
          <p:cNvPr id="59397" name="Rectangle 2"/>
          <p:cNvSpPr>
            <a:spLocks noChangeArrowheads="1"/>
          </p:cNvSpPr>
          <p:nvPr/>
        </p:nvSpPr>
        <p:spPr bwMode="auto">
          <a:xfrm>
            <a:off x="0" y="0"/>
            <a:ext cx="9144000" cy="0"/>
          </a:xfrm>
          <a:prstGeom prst="rect">
            <a:avLst/>
          </a:prstGeom>
          <a:noFill/>
          <a:ln w="19050" algn="ctr">
            <a:noFill/>
            <a:miter lim="800000"/>
            <a:headEnd/>
            <a:tailEnd/>
          </a:ln>
        </p:spPr>
        <p:txBody>
          <a:bodyPr wrap="none" anchor="ctr">
            <a:spAutoFit/>
          </a:bodyPr>
          <a:lstStyle/>
          <a:p>
            <a:pPr algn="ctr" eaLnBrk="1" hangingPunct="1">
              <a:spcBef>
                <a:spcPct val="50000"/>
              </a:spcBef>
            </a:pPr>
            <a:endParaRPr lang="en-US" b="1">
              <a:solidFill>
                <a:srgbClr val="000000"/>
              </a:solidFill>
              <a:latin typeface="Times New Roman" pitchFamily="18" charset="0"/>
              <a:cs typeface="Arial" charset="0"/>
            </a:endParaRPr>
          </a:p>
        </p:txBody>
      </p:sp>
      <p:sp>
        <p:nvSpPr>
          <p:cNvPr id="15" name="Text Box 14"/>
          <p:cNvSpPr txBox="1">
            <a:spLocks noChangeArrowheads="1"/>
          </p:cNvSpPr>
          <p:nvPr/>
        </p:nvSpPr>
        <p:spPr bwMode="auto">
          <a:xfrm>
            <a:off x="513428" y="1325561"/>
            <a:ext cx="4058572" cy="400110"/>
          </a:xfrm>
          <a:prstGeom prst="rect">
            <a:avLst/>
          </a:prstGeom>
          <a:noFill/>
          <a:ln w="9525" algn="ctr">
            <a:noFill/>
            <a:miter lim="800000"/>
            <a:headEnd/>
            <a:tailEnd/>
          </a:ln>
        </p:spPr>
        <p:txBody>
          <a:bodyPr wrap="square">
            <a:spAutoFit/>
          </a:bodyPr>
          <a:lstStyle/>
          <a:p>
            <a:pPr eaLnBrk="1" hangingPunct="1">
              <a:spcBef>
                <a:spcPct val="50000"/>
              </a:spcBef>
            </a:pPr>
            <a:r>
              <a:rPr lang="en-US" sz="2000" b="1" smtClean="0">
                <a:solidFill>
                  <a:srgbClr val="CC3300"/>
                </a:solidFill>
                <a:latin typeface="Times New Roman" pitchFamily="18" charset="0"/>
                <a:cs typeface="Times New Roman" pitchFamily="18" charset="0"/>
              </a:rPr>
              <a:t>WeBot</a:t>
            </a:r>
            <a:r>
              <a:rPr lang="en-US" sz="2000" b="1" dirty="0" smtClean="0">
                <a:solidFill>
                  <a:srgbClr val="CC3300"/>
                </a:solidFill>
                <a:latin typeface="Times New Roman" pitchFamily="18" charset="0"/>
                <a:cs typeface="Times New Roman" pitchFamily="18" charset="0"/>
              </a:rPr>
              <a:t> environment:</a:t>
            </a:r>
          </a:p>
        </p:txBody>
      </p:sp>
      <p:pic>
        <p:nvPicPr>
          <p:cNvPr id="17" name="Picture 5" descr="Capture"/>
          <p:cNvPicPr>
            <a:picLocks noChangeAspect="1" noChangeArrowheads="1"/>
          </p:cNvPicPr>
          <p:nvPr/>
        </p:nvPicPr>
        <p:blipFill>
          <a:blip r:embed="rId3" cstate="print"/>
          <a:srcRect/>
          <a:stretch>
            <a:fillRect/>
          </a:stretch>
        </p:blipFill>
        <p:spPr bwMode="auto">
          <a:xfrm>
            <a:off x="660400" y="1928047"/>
            <a:ext cx="3951288" cy="3875088"/>
          </a:xfrm>
          <a:prstGeom prst="rect">
            <a:avLst/>
          </a:prstGeom>
          <a:noFill/>
          <a:ln w="9525">
            <a:noFill/>
            <a:miter lim="800000"/>
            <a:headEnd/>
            <a:tailEnd/>
          </a:ln>
        </p:spPr>
      </p:pic>
      <p:sp>
        <p:nvSpPr>
          <p:cNvPr id="18" name="Rectangle 17"/>
          <p:cNvSpPr>
            <a:spLocks noChangeArrowheads="1"/>
          </p:cNvSpPr>
          <p:nvPr/>
        </p:nvSpPr>
        <p:spPr bwMode="auto">
          <a:xfrm>
            <a:off x="2489200" y="3750497"/>
            <a:ext cx="141288" cy="128588"/>
          </a:xfrm>
          <a:prstGeom prst="rect">
            <a:avLst/>
          </a:prstGeom>
          <a:solidFill>
            <a:srgbClr val="FFC000"/>
          </a:solidFill>
          <a:ln w="9525">
            <a:solidFill>
              <a:srgbClr val="FFC000"/>
            </a:solidFill>
            <a:miter lim="800000"/>
            <a:headEnd/>
            <a:tailEnd/>
          </a:ln>
          <a:effectLst>
            <a:outerShdw dist="23000" dir="5400000" rotWithShape="0">
              <a:srgbClr val="808080">
                <a:alpha val="34999"/>
              </a:srgbClr>
            </a:outerShdw>
          </a:effectLst>
        </p:spPr>
        <p:txBody>
          <a:bodyPr wrap="none" anchor="ctr"/>
          <a:lstStyle/>
          <a:p>
            <a:pPr algn="ctr" eaLnBrk="1" hangingPunct="1">
              <a:spcBef>
                <a:spcPct val="50000"/>
              </a:spcBef>
            </a:pPr>
            <a:endParaRPr lang="en-US"/>
          </a:p>
        </p:txBody>
      </p:sp>
      <p:sp>
        <p:nvSpPr>
          <p:cNvPr id="19" name="Rectangle 36"/>
          <p:cNvSpPr>
            <a:spLocks noChangeArrowheads="1"/>
          </p:cNvSpPr>
          <p:nvPr/>
        </p:nvSpPr>
        <p:spPr bwMode="auto">
          <a:xfrm>
            <a:off x="2348134" y="3893167"/>
            <a:ext cx="1938351" cy="338554"/>
          </a:xfrm>
          <a:prstGeom prst="rect">
            <a:avLst/>
          </a:prstGeom>
          <a:noFill/>
          <a:ln w="9525">
            <a:noFill/>
            <a:miter lim="800000"/>
            <a:headEnd/>
            <a:tailEnd/>
          </a:ln>
        </p:spPr>
        <p:txBody>
          <a:bodyPr wrap="none">
            <a:spAutoFit/>
          </a:bodyPr>
          <a:lstStyle/>
          <a:p>
            <a:pPr algn="ctr"/>
            <a:r>
              <a:rPr lang="en-US" altLang="zh-CN" sz="1600" b="0" dirty="0">
                <a:latin typeface="Times New Roman" charset="0"/>
                <a:ea typeface="Times New Roman" charset="0"/>
                <a:cs typeface="Times New Roman" charset="0"/>
              </a:rPr>
              <a:t>robot initial location</a:t>
            </a:r>
            <a:endParaRPr lang="zh-CN" altLang="en-US" sz="1600" b="0" dirty="0">
              <a:latin typeface="Times New Roman" charset="0"/>
              <a:ea typeface="Times New Roman" charset="0"/>
              <a:cs typeface="Times New Roman" charset="0"/>
            </a:endParaRPr>
          </a:p>
        </p:txBody>
      </p:sp>
      <p:sp>
        <p:nvSpPr>
          <p:cNvPr id="20" name="Triangle 51"/>
          <p:cNvSpPr>
            <a:spLocks noChangeArrowheads="1"/>
          </p:cNvSpPr>
          <p:nvPr/>
        </p:nvSpPr>
        <p:spPr bwMode="auto">
          <a:xfrm rot="5400000">
            <a:off x="2282032" y="3686203"/>
            <a:ext cx="234950" cy="255587"/>
          </a:xfrm>
          <a:prstGeom prst="triangle">
            <a:avLst>
              <a:gd name="adj" fmla="val 50000"/>
            </a:avLst>
          </a:prstGeom>
          <a:noFill/>
          <a:ln w="19050">
            <a:solidFill>
              <a:schemeClr val="tx1"/>
            </a:solidFill>
            <a:round/>
            <a:headEnd/>
            <a:tailEnd/>
          </a:ln>
        </p:spPr>
        <p:txBody>
          <a:bodyPr wrap="none" anchor="ctr"/>
          <a:lstStyle/>
          <a:p>
            <a:pPr algn="ctr" eaLnBrk="1" hangingPunct="1">
              <a:spcBef>
                <a:spcPct val="50000"/>
              </a:spcBef>
            </a:pPr>
            <a:endParaRPr lang="en-US"/>
          </a:p>
        </p:txBody>
      </p:sp>
      <p:pic>
        <p:nvPicPr>
          <p:cNvPr id="21" name="Picture 20"/>
          <p:cNvPicPr>
            <a:picLocks noChangeAspect="1"/>
          </p:cNvPicPr>
          <p:nvPr/>
        </p:nvPicPr>
        <p:blipFill>
          <a:blip r:embed="rId4" cstate="print"/>
          <a:srcRect/>
          <a:stretch>
            <a:fillRect/>
          </a:stretch>
        </p:blipFill>
        <p:spPr bwMode="auto">
          <a:xfrm>
            <a:off x="4881563" y="1824038"/>
            <a:ext cx="3082925" cy="2851150"/>
          </a:xfrm>
          <a:prstGeom prst="rect">
            <a:avLst/>
          </a:prstGeom>
          <a:noFill/>
          <a:ln w="9525">
            <a:noFill/>
            <a:miter lim="800000"/>
            <a:headEnd/>
            <a:tailEnd/>
          </a:ln>
        </p:spPr>
      </p:pic>
      <p:sp>
        <p:nvSpPr>
          <p:cNvPr id="22" name="AutoShape 15"/>
          <p:cNvSpPr>
            <a:spLocks noChangeArrowheads="1"/>
          </p:cNvSpPr>
          <p:nvPr/>
        </p:nvSpPr>
        <p:spPr bwMode="auto">
          <a:xfrm rot="2781983" flipH="1">
            <a:off x="5634626" y="3046031"/>
            <a:ext cx="1187450" cy="1042987"/>
          </a:xfrm>
          <a:custGeom>
            <a:avLst/>
            <a:gdLst>
              <a:gd name="T0" fmla="*/ 482350 w 21600"/>
              <a:gd name="T1" fmla="*/ 4684 h 21600"/>
              <a:gd name="T2" fmla="*/ 124651 w 21600"/>
              <a:gd name="T3" fmla="*/ 192711 h 21600"/>
              <a:gd name="T4" fmla="*/ 482350 w 21600"/>
              <a:gd name="T5" fmla="*/ 4684 h 21600"/>
              <a:gd name="T6" fmla="*/ 961398 w 21600"/>
              <a:gd name="T7" fmla="*/ -9368 h 21600"/>
              <a:gd name="T8" fmla="*/ 994005 w 21600"/>
              <a:gd name="T9" fmla="*/ 172431 h 21600"/>
              <a:gd name="T10" fmla="*/ 799703 w 21600"/>
              <a:gd name="T11" fmla="*/ 202948 h 21600"/>
              <a:gd name="T12" fmla="*/ 0 60000 65536"/>
              <a:gd name="T13" fmla="*/ 0 60000 65536"/>
              <a:gd name="T14" fmla="*/ 0 60000 65536"/>
              <a:gd name="T15" fmla="*/ 0 60000 65536"/>
              <a:gd name="T16" fmla="*/ 0 60000 65536"/>
              <a:gd name="T17" fmla="*/ 0 60000 65536"/>
              <a:gd name="T18" fmla="*/ 3163 w 21600"/>
              <a:gd name="T19" fmla="*/ 3163 h 21600"/>
              <a:gd name="T20" fmla="*/ 18437 w 21600"/>
              <a:gd name="T21" fmla="*/ 18437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7067" y="2004"/>
                </a:moveTo>
                <a:cubicBezTo>
                  <a:pt x="15237" y="700"/>
                  <a:pt x="13046" y="-1"/>
                  <a:pt x="10800" y="-1"/>
                </a:cubicBezTo>
                <a:cubicBezTo>
                  <a:pt x="7547" y="-1"/>
                  <a:pt x="4467" y="1466"/>
                  <a:pt x="2416" y="3991"/>
                </a:cubicBezTo>
                <a:cubicBezTo>
                  <a:pt x="4467" y="1466"/>
                  <a:pt x="7547" y="-1"/>
                  <a:pt x="10800" y="-1"/>
                </a:cubicBezTo>
                <a:cubicBezTo>
                  <a:pt x="13046" y="-1"/>
                  <a:pt x="15237" y="700"/>
                  <a:pt x="17067" y="2004"/>
                </a:cubicBezTo>
                <a:lnTo>
                  <a:pt x="18634" y="-194"/>
                </a:lnTo>
                <a:lnTo>
                  <a:pt x="19266" y="3571"/>
                </a:lnTo>
                <a:lnTo>
                  <a:pt x="15500" y="4203"/>
                </a:lnTo>
                <a:lnTo>
                  <a:pt x="17067" y="2004"/>
                </a:lnTo>
                <a:close/>
              </a:path>
            </a:pathLst>
          </a:custGeom>
          <a:ln>
            <a:headEnd/>
            <a:tailEnd type="none" w="lg" len="lg"/>
          </a:ln>
        </p:spPr>
        <p:style>
          <a:lnRef idx="2">
            <a:schemeClr val="accent1"/>
          </a:lnRef>
          <a:fillRef idx="1">
            <a:schemeClr val="lt1"/>
          </a:fillRef>
          <a:effectRef idx="0">
            <a:schemeClr val="accent1"/>
          </a:effectRef>
          <a:fontRef idx="minor">
            <a:schemeClr val="dk1"/>
          </a:fontRef>
        </p:style>
        <p:txBody>
          <a:bodyPr wrap="none" anchor="ctr"/>
          <a:lstStyle/>
          <a:p>
            <a:pPr>
              <a:defRPr/>
            </a:pPr>
            <a:endParaRPr lang="en-US"/>
          </a:p>
        </p:txBody>
      </p:sp>
      <p:sp>
        <p:nvSpPr>
          <p:cNvPr id="23" name="TextBox 5"/>
          <p:cNvSpPr txBox="1">
            <a:spLocks noChangeArrowheads="1"/>
          </p:cNvSpPr>
          <p:nvPr/>
        </p:nvSpPr>
        <p:spPr bwMode="auto">
          <a:xfrm>
            <a:off x="5824538" y="3360738"/>
            <a:ext cx="847725" cy="646112"/>
          </a:xfrm>
          <a:prstGeom prst="rect">
            <a:avLst/>
          </a:prstGeom>
          <a:noFill/>
          <a:ln w="9525">
            <a:noFill/>
            <a:miter lim="800000"/>
            <a:headEnd/>
            <a:tailEnd/>
          </a:ln>
        </p:spPr>
        <p:txBody>
          <a:bodyPr wrap="none">
            <a:spAutoFit/>
          </a:bodyPr>
          <a:lstStyle/>
          <a:p>
            <a:r>
              <a:rPr lang="el-GR" b="0" dirty="0">
                <a:latin typeface="Times New Roman" charset="0"/>
                <a:ea typeface="Times New Roman" charset="0"/>
                <a:cs typeface="Times New Roman" charset="0"/>
              </a:rPr>
              <a:t>α</a:t>
            </a:r>
            <a:r>
              <a:rPr lang="en-US" b="0" dirty="0">
                <a:latin typeface="Times New Roman" charset="0"/>
                <a:ea typeface="Times New Roman" charset="0"/>
                <a:cs typeface="Times New Roman" charset="0"/>
              </a:rPr>
              <a:t> = </a:t>
            </a:r>
            <a:r>
              <a:rPr lang="el-GR" b="0" dirty="0">
                <a:latin typeface="Times New Roman" charset="0"/>
                <a:ea typeface="Times New Roman" charset="0"/>
                <a:cs typeface="Times New Roman" charset="0"/>
              </a:rPr>
              <a:t>π</a:t>
            </a:r>
            <a:r>
              <a:rPr lang="en-US" b="0" dirty="0">
                <a:latin typeface="Times New Roman" charset="0"/>
                <a:ea typeface="Times New Roman" charset="0"/>
                <a:cs typeface="Times New Roman" charset="0"/>
              </a:rPr>
              <a:t>/4</a:t>
            </a:r>
            <a:endParaRPr lang="en-US" altLang="zh-CN" b="0" i="1" baseline="-25000" dirty="0">
              <a:latin typeface="Times New Roman" charset="0"/>
              <a:ea typeface="Times New Roman" charset="0"/>
              <a:cs typeface="Times New Roman" charset="0"/>
            </a:endParaRPr>
          </a:p>
          <a:p>
            <a:endParaRPr lang="en-US" dirty="0"/>
          </a:p>
        </p:txBody>
      </p:sp>
      <p:sp>
        <p:nvSpPr>
          <p:cNvPr id="24" name="Rectangle 47"/>
          <p:cNvSpPr>
            <a:spLocks noChangeArrowheads="1"/>
          </p:cNvSpPr>
          <p:nvPr/>
        </p:nvSpPr>
        <p:spPr bwMode="auto">
          <a:xfrm>
            <a:off x="660401" y="5881639"/>
            <a:ext cx="3951288" cy="707886"/>
          </a:xfrm>
          <a:prstGeom prst="rect">
            <a:avLst/>
          </a:prstGeom>
          <a:noFill/>
          <a:ln w="9525">
            <a:noFill/>
            <a:miter lim="800000"/>
            <a:headEnd/>
            <a:tailEnd/>
          </a:ln>
        </p:spPr>
        <p:txBody>
          <a:bodyPr wrap="square">
            <a:spAutoFit/>
          </a:bodyPr>
          <a:lstStyle/>
          <a:p>
            <a:pPr algn="just" eaLnBrk="1" hangingPunct="1">
              <a:spcBef>
                <a:spcPct val="50000"/>
              </a:spcBef>
              <a:buFont typeface="Wingdings" pitchFamily="2" charset="2"/>
              <a:buChar char="§"/>
            </a:pPr>
            <a:r>
              <a:rPr lang="en-US" altLang="zh-CN" sz="2000" b="0" dirty="0">
                <a:latin typeface="Times New Roman" charset="0"/>
                <a:ea typeface="Times New Roman" charset="0"/>
                <a:cs typeface="Times New Roman" charset="0"/>
              </a:rPr>
              <a:t> 30 targets</a:t>
            </a:r>
            <a:r>
              <a:rPr lang="en-US" altLang="zh-CN" sz="2000" b="0">
                <a:latin typeface="Times New Roman" charset="0"/>
                <a:ea typeface="Times New Roman" charset="0"/>
                <a:cs typeface="Times New Roman" charset="0"/>
              </a:rPr>
              <a:t>, </a:t>
            </a:r>
            <a:r>
              <a:rPr lang="en-US" altLang="zh-CN" sz="2000" b="0" smtClean="0">
                <a:latin typeface="Times New Roman" charset="0"/>
                <a:ea typeface="Times New Roman" charset="0"/>
                <a:cs typeface="Times New Roman" charset="0"/>
              </a:rPr>
              <a:t>locations </a:t>
            </a:r>
            <a:r>
              <a:rPr lang="en-US" altLang="zh-CN" sz="2000" b="0" dirty="0">
                <a:latin typeface="Times New Roman" charset="0"/>
                <a:ea typeface="Times New Roman" charset="0"/>
                <a:cs typeface="Times New Roman" charset="0"/>
              </a:rPr>
              <a:t>randomly picked from candidates</a:t>
            </a:r>
            <a:endParaRPr lang="en-US" altLang="zh-CN" sz="2000" b="0" i="1" dirty="0">
              <a:latin typeface="Times New Roman" charset="0"/>
              <a:ea typeface="Times New Roman" charset="0"/>
              <a:cs typeface="Times New Roman" charset="0"/>
            </a:endParaRPr>
          </a:p>
        </p:txBody>
      </p:sp>
      <p:sp>
        <p:nvSpPr>
          <p:cNvPr id="25" name="Rectangle 2"/>
          <p:cNvSpPr>
            <a:spLocks noChangeArrowheads="1"/>
          </p:cNvSpPr>
          <p:nvPr/>
        </p:nvSpPr>
        <p:spPr bwMode="auto">
          <a:xfrm>
            <a:off x="5038725" y="4915694"/>
            <a:ext cx="4535488" cy="1323439"/>
          </a:xfrm>
          <a:prstGeom prst="rect">
            <a:avLst/>
          </a:prstGeom>
          <a:noFill/>
          <a:ln w="9525">
            <a:noFill/>
            <a:miter lim="800000"/>
            <a:headEnd/>
            <a:tailEnd/>
          </a:ln>
        </p:spPr>
        <p:txBody>
          <a:bodyPr>
            <a:spAutoFit/>
          </a:bodyPr>
          <a:lstStyle/>
          <a:p>
            <a:pPr algn="just" eaLnBrk="1" hangingPunct="1">
              <a:spcBef>
                <a:spcPct val="50000"/>
              </a:spcBef>
              <a:buFont typeface="Wingdings" pitchFamily="2" charset="2"/>
              <a:buChar char="§"/>
            </a:pPr>
            <a:r>
              <a:rPr lang="en-US" altLang="zh-CN" b="0" dirty="0"/>
              <a:t> </a:t>
            </a:r>
            <a:r>
              <a:rPr lang="en-US" altLang="zh-CN" sz="2000" b="0" dirty="0">
                <a:latin typeface="Times New Roman" charset="0"/>
                <a:ea typeface="Times New Roman" charset="0"/>
                <a:cs typeface="Times New Roman" charset="0"/>
              </a:rPr>
              <a:t>Can see the object within </a:t>
            </a:r>
            <a:r>
              <a:rPr lang="en-US" altLang="zh-CN" sz="2000" b="0" i="1" dirty="0">
                <a:latin typeface="Times New Roman" charset="0"/>
                <a:ea typeface="Times New Roman" charset="0"/>
                <a:cs typeface="Times New Roman" charset="0"/>
              </a:rPr>
              <a:t>S</a:t>
            </a:r>
            <a:r>
              <a:rPr lang="en-US" altLang="zh-CN" sz="2000" b="0" i="1" baseline="-25000" dirty="0">
                <a:latin typeface="Times New Roman" charset="0"/>
                <a:ea typeface="Times New Roman" charset="0"/>
                <a:cs typeface="Times New Roman" charset="0"/>
              </a:rPr>
              <a:t>2</a:t>
            </a:r>
            <a:r>
              <a:rPr lang="en-US" altLang="zh-CN" sz="2000" b="0" i="1" dirty="0">
                <a:latin typeface="Times New Roman" charset="0"/>
                <a:ea typeface="Times New Roman" charset="0"/>
                <a:cs typeface="Times New Roman" charset="0"/>
              </a:rPr>
              <a:t> </a:t>
            </a:r>
          </a:p>
          <a:p>
            <a:pPr algn="just" eaLnBrk="1" hangingPunct="1">
              <a:spcBef>
                <a:spcPct val="50000"/>
              </a:spcBef>
              <a:buFont typeface="Wingdings" pitchFamily="2" charset="2"/>
              <a:buChar char="§"/>
            </a:pPr>
            <a:r>
              <a:rPr lang="en-US" altLang="zh-CN" sz="2000" b="0" dirty="0">
                <a:latin typeface="Times New Roman" charset="0"/>
                <a:ea typeface="Times New Roman" charset="0"/>
                <a:cs typeface="Times New Roman" charset="0"/>
              </a:rPr>
              <a:t> Can interact with targets within </a:t>
            </a:r>
            <a:r>
              <a:rPr lang="en-US" altLang="zh-CN" sz="2000" b="0" i="1" dirty="0">
                <a:latin typeface="Times New Roman" charset="0"/>
                <a:ea typeface="Times New Roman" charset="0"/>
                <a:cs typeface="Times New Roman" charset="0"/>
              </a:rPr>
              <a:t>S</a:t>
            </a:r>
            <a:r>
              <a:rPr lang="en-US" altLang="zh-CN" sz="2000" b="0" i="1" baseline="-25000" dirty="0">
                <a:latin typeface="Times New Roman" charset="0"/>
                <a:ea typeface="Times New Roman" charset="0"/>
                <a:cs typeface="Times New Roman" charset="0"/>
              </a:rPr>
              <a:t>1</a:t>
            </a:r>
          </a:p>
          <a:p>
            <a:pPr algn="just" eaLnBrk="1" hangingPunct="1">
              <a:spcBef>
                <a:spcPct val="50000"/>
              </a:spcBef>
              <a:buFont typeface="Wingdings" pitchFamily="2" charset="2"/>
              <a:buChar char="§"/>
            </a:pPr>
            <a:r>
              <a:rPr lang="en-US" altLang="zh-CN" sz="2000" b="0" dirty="0">
                <a:latin typeface="Times New Roman" charset="0"/>
                <a:ea typeface="Times New Roman" charset="0"/>
                <a:cs typeface="Times New Roman" charset="0"/>
              </a:rPr>
              <a:t> Robot configuration: [x  y  </a:t>
            </a:r>
            <a:r>
              <a:rPr lang="el-GR" altLang="zh-CN" sz="2000" b="0" dirty="0">
                <a:latin typeface="Times New Roman" charset="0"/>
                <a:ea typeface="Times New Roman" charset="0"/>
                <a:cs typeface="Times New Roman" charset="0"/>
              </a:rPr>
              <a:t>θ</a:t>
            </a:r>
            <a:r>
              <a:rPr lang="en-US" altLang="zh-CN" sz="2000" b="0" dirty="0" smtClean="0">
                <a:latin typeface="Times New Roman" charset="0"/>
                <a:ea typeface="Times New Roman" charset="0"/>
                <a:cs typeface="Times New Roman" charset="0"/>
              </a:rPr>
              <a:t>]</a:t>
            </a:r>
            <a:r>
              <a:rPr lang="en-US" altLang="zh-CN" sz="2000" b="0" baseline="30000" dirty="0" smtClean="0">
                <a:latin typeface="Times New Roman" charset="0"/>
                <a:ea typeface="Times New Roman" charset="0"/>
                <a:cs typeface="Times New Roman" charset="0"/>
              </a:rPr>
              <a:t>T</a:t>
            </a:r>
            <a:endParaRPr lang="en-US" altLang="zh-CN" sz="2000" b="0" baseline="30000" dirty="0">
              <a:latin typeface="Times New Roman" charset="0"/>
              <a:ea typeface="Times New Roman" charset="0"/>
              <a:cs typeface="Times New Roman" charset="0"/>
            </a:endParaRPr>
          </a:p>
        </p:txBody>
      </p:sp>
      <p:sp>
        <p:nvSpPr>
          <p:cNvPr id="16" name="Text Box 14"/>
          <p:cNvSpPr txBox="1">
            <a:spLocks noChangeArrowheads="1"/>
          </p:cNvSpPr>
          <p:nvPr/>
        </p:nvSpPr>
        <p:spPr bwMode="auto">
          <a:xfrm>
            <a:off x="5085428" y="1383477"/>
            <a:ext cx="4058572" cy="400110"/>
          </a:xfrm>
          <a:prstGeom prst="rect">
            <a:avLst/>
          </a:prstGeom>
          <a:noFill/>
          <a:ln w="9525" algn="ctr">
            <a:noFill/>
            <a:miter lim="800000"/>
            <a:headEnd/>
            <a:tailEnd/>
          </a:ln>
        </p:spPr>
        <p:txBody>
          <a:bodyPr wrap="square">
            <a:spAutoFit/>
          </a:bodyPr>
          <a:lstStyle/>
          <a:p>
            <a:pPr eaLnBrk="1" hangingPunct="1">
              <a:spcBef>
                <a:spcPct val="50000"/>
              </a:spcBef>
            </a:pPr>
            <a:r>
              <a:rPr lang="en-US" sz="2000" b="1" dirty="0" smtClean="0">
                <a:solidFill>
                  <a:srgbClr val="CC3300"/>
                </a:solidFill>
                <a:latin typeface="Times New Roman" pitchFamily="18" charset="0"/>
                <a:cs typeface="Times New Roman" pitchFamily="18" charset="0"/>
              </a:rPr>
              <a:t>Robot configuration:</a:t>
            </a:r>
          </a:p>
        </p:txBody>
      </p:sp>
    </p:spTree>
    <p:extLst>
      <p:ext uri="{BB962C8B-B14F-4D97-AF65-F5344CB8AC3E}">
        <p14:creationId xmlns:p14="http://schemas.microsoft.com/office/powerpoint/2010/main" xmlns="" val="133162492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Slide Number Placeholder 2"/>
          <p:cNvSpPr>
            <a:spLocks noGrp="1"/>
          </p:cNvSpPr>
          <p:nvPr>
            <p:ph type="sldNum" sz="quarter" idx="12"/>
          </p:nvPr>
        </p:nvSpPr>
        <p:spPr/>
        <p:txBody>
          <a:bodyPr/>
          <a:lstStyle/>
          <a:p>
            <a:pPr>
              <a:defRPr/>
            </a:pPr>
            <a:fld id="{EE8BA90B-08E0-417D-B80B-6C111DDDDC70}" type="slidenum">
              <a:rPr lang="en-US" smtClean="0">
                <a:solidFill>
                  <a:srgbClr val="000000"/>
                </a:solidFill>
              </a:rPr>
              <a:pPr>
                <a:defRPr/>
              </a:pPr>
              <a:t>18</a:t>
            </a:fld>
            <a:endParaRPr lang="en-US" smtClean="0">
              <a:solidFill>
                <a:srgbClr val="000000"/>
              </a:solidFill>
            </a:endParaRPr>
          </a:p>
        </p:txBody>
      </p:sp>
      <p:sp>
        <p:nvSpPr>
          <p:cNvPr id="13" name="Title 12"/>
          <p:cNvSpPr>
            <a:spLocks noGrp="1"/>
          </p:cNvSpPr>
          <p:nvPr>
            <p:ph type="title"/>
          </p:nvPr>
        </p:nvSpPr>
        <p:spPr/>
        <p:txBody>
          <a:bodyPr/>
          <a:lstStyle/>
          <a:p>
            <a:r>
              <a:rPr lang="en-US" altLang="zh-CN" dirty="0">
                <a:solidFill>
                  <a:schemeClr val="tx2"/>
                </a:solidFill>
              </a:rPr>
              <a:t>Learning Phase</a:t>
            </a:r>
          </a:p>
        </p:txBody>
      </p:sp>
      <p:sp>
        <p:nvSpPr>
          <p:cNvPr id="59396" name="Rectangle 4"/>
          <p:cNvSpPr>
            <a:spLocks noChangeArrowheads="1"/>
          </p:cNvSpPr>
          <p:nvPr/>
        </p:nvSpPr>
        <p:spPr bwMode="auto">
          <a:xfrm>
            <a:off x="0" y="0"/>
            <a:ext cx="9144000" cy="0"/>
          </a:xfrm>
          <a:prstGeom prst="rect">
            <a:avLst/>
          </a:prstGeom>
          <a:noFill/>
          <a:ln w="19050" algn="ctr">
            <a:noFill/>
            <a:miter lim="800000"/>
            <a:headEnd/>
            <a:tailEnd/>
          </a:ln>
        </p:spPr>
        <p:txBody>
          <a:bodyPr wrap="none" anchor="ctr">
            <a:spAutoFit/>
          </a:bodyPr>
          <a:lstStyle/>
          <a:p>
            <a:pPr algn="ctr" eaLnBrk="1" hangingPunct="1">
              <a:spcBef>
                <a:spcPct val="50000"/>
              </a:spcBef>
            </a:pPr>
            <a:endParaRPr lang="en-US" b="1">
              <a:solidFill>
                <a:srgbClr val="000000"/>
              </a:solidFill>
              <a:latin typeface="Times New Roman" pitchFamily="18" charset="0"/>
              <a:cs typeface="Arial" charset="0"/>
            </a:endParaRPr>
          </a:p>
        </p:txBody>
      </p:sp>
      <p:sp>
        <p:nvSpPr>
          <p:cNvPr id="59397" name="Rectangle 2"/>
          <p:cNvSpPr>
            <a:spLocks noChangeArrowheads="1"/>
          </p:cNvSpPr>
          <p:nvPr/>
        </p:nvSpPr>
        <p:spPr bwMode="auto">
          <a:xfrm>
            <a:off x="0" y="0"/>
            <a:ext cx="9144000" cy="0"/>
          </a:xfrm>
          <a:prstGeom prst="rect">
            <a:avLst/>
          </a:prstGeom>
          <a:noFill/>
          <a:ln w="19050" algn="ctr">
            <a:noFill/>
            <a:miter lim="800000"/>
            <a:headEnd/>
            <a:tailEnd/>
          </a:ln>
        </p:spPr>
        <p:txBody>
          <a:bodyPr wrap="none" anchor="ctr">
            <a:spAutoFit/>
          </a:bodyPr>
          <a:lstStyle/>
          <a:p>
            <a:pPr algn="ctr" eaLnBrk="1" hangingPunct="1">
              <a:spcBef>
                <a:spcPct val="50000"/>
              </a:spcBef>
            </a:pPr>
            <a:endParaRPr lang="en-US" b="1">
              <a:solidFill>
                <a:srgbClr val="000000"/>
              </a:solidFill>
              <a:latin typeface="Times New Roman" pitchFamily="18" charset="0"/>
              <a:cs typeface="Arial" charset="0"/>
            </a:endParaRPr>
          </a:p>
        </p:txBody>
      </p:sp>
      <p:sp>
        <p:nvSpPr>
          <p:cNvPr id="27" name="Rectangle 26"/>
          <p:cNvSpPr>
            <a:spLocks noChangeArrowheads="1"/>
          </p:cNvSpPr>
          <p:nvPr/>
        </p:nvSpPr>
        <p:spPr bwMode="auto">
          <a:xfrm>
            <a:off x="855407" y="5039278"/>
            <a:ext cx="7374194" cy="1631216"/>
          </a:xfrm>
          <a:prstGeom prst="rect">
            <a:avLst/>
          </a:prstGeom>
          <a:noFill/>
          <a:ln w="9525">
            <a:noFill/>
            <a:miter lim="800000"/>
            <a:headEnd/>
            <a:tailEnd/>
          </a:ln>
        </p:spPr>
        <p:txBody>
          <a:bodyPr wrap="square">
            <a:spAutoFit/>
          </a:bodyPr>
          <a:lstStyle/>
          <a:p>
            <a:pPr eaLnBrk="1" hangingPunct="1">
              <a:spcBef>
                <a:spcPct val="50000"/>
              </a:spcBef>
              <a:buFont typeface="Wingdings" pitchFamily="2" charset="2"/>
              <a:buChar char="§"/>
            </a:pPr>
            <a:r>
              <a:rPr lang="en-US" sz="2000" dirty="0">
                <a:latin typeface="Times New Roman" charset="0"/>
                <a:ea typeface="Times New Roman" charset="0"/>
                <a:cs typeface="Times New Roman" charset="0"/>
              </a:rPr>
              <a:t> </a:t>
            </a:r>
            <a:r>
              <a:rPr lang="en-US" sz="2000" b="0" dirty="0">
                <a:latin typeface="Times New Roman" charset="0"/>
                <a:ea typeface="Times New Roman" charset="0"/>
                <a:cs typeface="Times New Roman" charset="0"/>
              </a:rPr>
              <a:t>Objects appear without any cues revealed. </a:t>
            </a:r>
          </a:p>
          <a:p>
            <a:pPr eaLnBrk="1" hangingPunct="1">
              <a:spcBef>
                <a:spcPct val="50000"/>
              </a:spcBef>
              <a:buFont typeface="Wingdings" pitchFamily="2" charset="2"/>
              <a:buChar char="§"/>
            </a:pPr>
            <a:r>
              <a:rPr lang="en-US" sz="2000" b="0" dirty="0">
                <a:latin typeface="Times New Roman" charset="0"/>
                <a:ea typeface="Times New Roman" charset="0"/>
                <a:cs typeface="Times New Roman" charset="0"/>
              </a:rPr>
              <a:t> Tester receives correct/incorrect result after each classification, and the correct rate updates</a:t>
            </a:r>
          </a:p>
          <a:p>
            <a:pPr eaLnBrk="1" hangingPunct="1">
              <a:spcBef>
                <a:spcPct val="50000"/>
              </a:spcBef>
              <a:buFont typeface="Wingdings" pitchFamily="2" charset="2"/>
              <a:buChar char="§"/>
            </a:pPr>
            <a:r>
              <a:rPr lang="en-US" sz="2000" b="0" dirty="0">
                <a:latin typeface="Times New Roman" charset="0"/>
                <a:ea typeface="Times New Roman" charset="0"/>
                <a:cs typeface="Times New Roman" charset="0"/>
              </a:rPr>
              <a:t> No time limit/ coin limit. </a:t>
            </a:r>
          </a:p>
        </p:txBody>
      </p:sp>
      <p:pic>
        <p:nvPicPr>
          <p:cNvPr id="9" name="learn_clipped.mov">
            <a:hlinkClick r:id="" action="ppaction://media"/>
          </p:cNvPr>
          <p:cNvPicPr>
            <a:picLocks noRot="1" noChangeAspect="1"/>
          </p:cNvPicPr>
          <p:nvPr>
            <a:videoFile r:link="rId1"/>
          </p:nvPr>
        </p:nvPicPr>
        <p:blipFill>
          <a:blip r:embed="rId4" cstate="print"/>
          <a:stretch>
            <a:fillRect/>
          </a:stretch>
        </p:blipFill>
        <p:spPr>
          <a:xfrm>
            <a:off x="1967023" y="1169582"/>
            <a:ext cx="5192233" cy="3894174"/>
          </a:xfrm>
          <a:prstGeom prst="rect">
            <a:avLst/>
          </a:prstGeom>
        </p:spPr>
      </p:pic>
    </p:spTree>
    <p:extLst>
      <p:ext uri="{BB962C8B-B14F-4D97-AF65-F5344CB8AC3E}">
        <p14:creationId xmlns:p14="http://schemas.microsoft.com/office/powerpoint/2010/main" xmlns="" val="121065988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9"/>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9"/>
                                        </p:tgtEl>
                                      </p:cBhvr>
                                    </p:cmd>
                                  </p:childTnLst>
                                </p:cTn>
                              </p:par>
                            </p:childTnLst>
                          </p:cTn>
                        </p:par>
                      </p:childTnLst>
                    </p:cTn>
                  </p:par>
                </p:childTnLst>
              </p:cTn>
              <p:nextCondLst>
                <p:cond evt="onClick" delay="0">
                  <p:tgtEl>
                    <p:spTgt spid="9"/>
                  </p:tgtEl>
                </p:cond>
              </p:nextCondLst>
            </p:seq>
            <p:video>
              <p:cMediaNode>
                <p:cTn id="7" fill="hold" display="0">
                  <p:stCondLst>
                    <p:cond delay="indefinite"/>
                  </p:stCondLst>
                  <p:endCondLst>
                    <p:cond evt="onNext" delay="0">
                      <p:tgtEl>
                        <p:sldTgt/>
                      </p:tgtEl>
                    </p:cond>
                    <p:cond evt="onPrev" delay="0">
                      <p:tgtEl>
                        <p:sldTgt/>
                      </p:tgtEl>
                    </p:cond>
                  </p:endCondLst>
                </p:cTn>
                <p:tgtEl>
                  <p:spTgt spid="9"/>
                </p:tgtEl>
              </p:cMediaNode>
            </p:vide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Slide Number Placeholder 2"/>
          <p:cNvSpPr>
            <a:spLocks noGrp="1"/>
          </p:cNvSpPr>
          <p:nvPr>
            <p:ph type="sldNum" sz="quarter" idx="12"/>
          </p:nvPr>
        </p:nvSpPr>
        <p:spPr/>
        <p:txBody>
          <a:bodyPr/>
          <a:lstStyle/>
          <a:p>
            <a:pPr>
              <a:defRPr/>
            </a:pPr>
            <a:fld id="{EE8BA90B-08E0-417D-B80B-6C111DDDDC70}" type="slidenum">
              <a:rPr lang="en-US" smtClean="0">
                <a:solidFill>
                  <a:srgbClr val="000000"/>
                </a:solidFill>
              </a:rPr>
              <a:pPr>
                <a:defRPr/>
              </a:pPr>
              <a:t>19</a:t>
            </a:fld>
            <a:endParaRPr lang="en-US" smtClean="0">
              <a:solidFill>
                <a:srgbClr val="000000"/>
              </a:solidFill>
            </a:endParaRPr>
          </a:p>
        </p:txBody>
      </p:sp>
      <p:sp>
        <p:nvSpPr>
          <p:cNvPr id="13" name="Title 12"/>
          <p:cNvSpPr>
            <a:spLocks noGrp="1"/>
          </p:cNvSpPr>
          <p:nvPr>
            <p:ph type="title"/>
          </p:nvPr>
        </p:nvSpPr>
        <p:spPr/>
        <p:txBody>
          <a:bodyPr/>
          <a:lstStyle/>
          <a:p>
            <a:r>
              <a:rPr lang="en-US" altLang="zh-CN" dirty="0">
                <a:solidFill>
                  <a:schemeClr val="tx2"/>
                </a:solidFill>
              </a:rPr>
              <a:t>Testing Phase</a:t>
            </a:r>
          </a:p>
        </p:txBody>
      </p:sp>
      <p:sp>
        <p:nvSpPr>
          <p:cNvPr id="59396" name="Rectangle 4"/>
          <p:cNvSpPr>
            <a:spLocks noChangeArrowheads="1"/>
          </p:cNvSpPr>
          <p:nvPr/>
        </p:nvSpPr>
        <p:spPr bwMode="auto">
          <a:xfrm>
            <a:off x="0" y="0"/>
            <a:ext cx="9144000" cy="0"/>
          </a:xfrm>
          <a:prstGeom prst="rect">
            <a:avLst/>
          </a:prstGeom>
          <a:noFill/>
          <a:ln w="19050" algn="ctr">
            <a:noFill/>
            <a:miter lim="800000"/>
            <a:headEnd/>
            <a:tailEnd/>
          </a:ln>
        </p:spPr>
        <p:txBody>
          <a:bodyPr wrap="none" anchor="ctr">
            <a:spAutoFit/>
          </a:bodyPr>
          <a:lstStyle/>
          <a:p>
            <a:pPr algn="ctr" eaLnBrk="1" hangingPunct="1">
              <a:spcBef>
                <a:spcPct val="50000"/>
              </a:spcBef>
            </a:pPr>
            <a:endParaRPr lang="en-US" b="1">
              <a:solidFill>
                <a:srgbClr val="000000"/>
              </a:solidFill>
              <a:latin typeface="Times New Roman" pitchFamily="18" charset="0"/>
              <a:cs typeface="Arial" charset="0"/>
            </a:endParaRPr>
          </a:p>
        </p:txBody>
      </p:sp>
      <p:sp>
        <p:nvSpPr>
          <p:cNvPr id="59397" name="Rectangle 2"/>
          <p:cNvSpPr>
            <a:spLocks noChangeArrowheads="1"/>
          </p:cNvSpPr>
          <p:nvPr/>
        </p:nvSpPr>
        <p:spPr bwMode="auto">
          <a:xfrm>
            <a:off x="0" y="0"/>
            <a:ext cx="9144000" cy="0"/>
          </a:xfrm>
          <a:prstGeom prst="rect">
            <a:avLst/>
          </a:prstGeom>
          <a:noFill/>
          <a:ln w="19050" algn="ctr">
            <a:noFill/>
            <a:miter lim="800000"/>
            <a:headEnd/>
            <a:tailEnd/>
          </a:ln>
        </p:spPr>
        <p:txBody>
          <a:bodyPr wrap="none" anchor="ctr">
            <a:spAutoFit/>
          </a:bodyPr>
          <a:lstStyle/>
          <a:p>
            <a:pPr algn="ctr" eaLnBrk="1" hangingPunct="1">
              <a:spcBef>
                <a:spcPct val="50000"/>
              </a:spcBef>
            </a:pPr>
            <a:endParaRPr lang="en-US" b="1">
              <a:solidFill>
                <a:srgbClr val="000000"/>
              </a:solidFill>
              <a:latin typeface="Times New Roman" pitchFamily="18" charset="0"/>
              <a:cs typeface="Arial" charset="0"/>
            </a:endParaRPr>
          </a:p>
        </p:txBody>
      </p:sp>
      <p:sp>
        <p:nvSpPr>
          <p:cNvPr id="27" name="Rectangle 26"/>
          <p:cNvSpPr>
            <a:spLocks noChangeArrowheads="1"/>
          </p:cNvSpPr>
          <p:nvPr/>
        </p:nvSpPr>
        <p:spPr bwMode="auto">
          <a:xfrm>
            <a:off x="717756" y="5525642"/>
            <a:ext cx="7924800" cy="1323439"/>
          </a:xfrm>
          <a:prstGeom prst="rect">
            <a:avLst/>
          </a:prstGeom>
          <a:noFill/>
          <a:ln w="9525">
            <a:noFill/>
            <a:miter lim="800000"/>
            <a:headEnd/>
            <a:tailEnd/>
          </a:ln>
        </p:spPr>
        <p:txBody>
          <a:bodyPr wrap="square">
            <a:spAutoFit/>
          </a:bodyPr>
          <a:lstStyle/>
          <a:p>
            <a:pPr algn="just" eaLnBrk="1" hangingPunct="1">
              <a:spcBef>
                <a:spcPct val="50000"/>
              </a:spcBef>
              <a:buFont typeface="Wingdings" pitchFamily="2" charset="2"/>
              <a:buChar char="§"/>
            </a:pPr>
            <a:r>
              <a:rPr lang="en-US" sz="2000" dirty="0">
                <a:latin typeface="Times New Roman" charset="0"/>
                <a:ea typeface="Times New Roman" charset="0"/>
                <a:cs typeface="Times New Roman" charset="0"/>
              </a:rPr>
              <a:t> Three testing phase: 1. No pressure. 2. Coin pressure only. 3. With fog. </a:t>
            </a:r>
          </a:p>
          <a:p>
            <a:pPr algn="just" eaLnBrk="1" hangingPunct="1">
              <a:spcBef>
                <a:spcPct val="50000"/>
              </a:spcBef>
              <a:buFont typeface="Wingdings" pitchFamily="2" charset="2"/>
              <a:buChar char="§"/>
            </a:pPr>
            <a:r>
              <a:rPr lang="en-US" sz="2000" dirty="0">
                <a:latin typeface="Times New Roman" charset="0"/>
                <a:ea typeface="Times New Roman" charset="0"/>
                <a:cs typeface="Times New Roman" charset="0"/>
              </a:rPr>
              <a:t> Correct/ incorrect result is not given.</a:t>
            </a:r>
          </a:p>
          <a:p>
            <a:pPr eaLnBrk="1" hangingPunct="1">
              <a:spcBef>
                <a:spcPct val="50000"/>
              </a:spcBef>
              <a:buFont typeface="Wingdings" pitchFamily="2" charset="2"/>
              <a:buChar char="§"/>
            </a:pPr>
            <a:endParaRPr lang="en-US" sz="2000" b="0" dirty="0">
              <a:latin typeface="Times New Roman" charset="0"/>
              <a:ea typeface="Times New Roman" charset="0"/>
              <a:cs typeface="Times New Roman" charset="0"/>
            </a:endParaRPr>
          </a:p>
        </p:txBody>
      </p:sp>
      <p:pic>
        <p:nvPicPr>
          <p:cNvPr id="9" name="test_1_clipped.mov">
            <a:hlinkClick r:id="" action="ppaction://media"/>
          </p:cNvPr>
          <p:cNvPicPr>
            <a:picLocks noRot="1" noChangeAspect="1"/>
          </p:cNvPicPr>
          <p:nvPr>
            <a:videoFile r:link="rId1"/>
          </p:nvPr>
        </p:nvPicPr>
        <p:blipFill>
          <a:blip r:embed="rId4" cstate="print"/>
          <a:stretch>
            <a:fillRect/>
          </a:stretch>
        </p:blipFill>
        <p:spPr>
          <a:xfrm>
            <a:off x="1651596" y="1158949"/>
            <a:ext cx="5869172" cy="4401879"/>
          </a:xfrm>
          <a:prstGeom prst="rect">
            <a:avLst/>
          </a:prstGeom>
        </p:spPr>
      </p:pic>
    </p:spTree>
    <p:extLst>
      <p:ext uri="{BB962C8B-B14F-4D97-AF65-F5344CB8AC3E}">
        <p14:creationId xmlns:p14="http://schemas.microsoft.com/office/powerpoint/2010/main" xmlns="" val="117444689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9"/>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9"/>
                                        </p:tgtEl>
                                      </p:cBhvr>
                                    </p:cmd>
                                  </p:childTnLst>
                                </p:cTn>
                              </p:par>
                            </p:childTnLst>
                          </p:cTn>
                        </p:par>
                      </p:childTnLst>
                    </p:cTn>
                  </p:par>
                </p:childTnLst>
              </p:cTn>
              <p:nextCondLst>
                <p:cond evt="onClick" delay="0">
                  <p:tgtEl>
                    <p:spTgt spid="9"/>
                  </p:tgtEl>
                </p:cond>
              </p:nextCondLst>
            </p:seq>
            <p:video>
              <p:cMediaNode>
                <p:cTn id="7" fill="hold" display="0">
                  <p:stCondLst>
                    <p:cond delay="indefinite"/>
                  </p:stCondLst>
                  <p:endCondLst>
                    <p:cond evt="onNext" delay="0">
                      <p:tgtEl>
                        <p:sldTgt/>
                      </p:tgtEl>
                    </p:cond>
                    <p:cond evt="onPrev" delay="0">
                      <p:tgtEl>
                        <p:sldTgt/>
                      </p:tgtEl>
                    </p:cond>
                  </p:endCondLst>
                </p:cTn>
                <p:tgtEl>
                  <p:spTgt spid="9"/>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2"/>
          <p:cNvSpPr>
            <a:spLocks noGrp="1"/>
          </p:cNvSpPr>
          <p:nvPr>
            <p:ph type="sldNum" sz="quarter" idx="12"/>
          </p:nvPr>
        </p:nvSpPr>
        <p:spPr/>
        <p:txBody>
          <a:bodyPr/>
          <a:lstStyle/>
          <a:p>
            <a:fld id="{5273B987-48BD-4E1C-B0B0-6A65FCD11A7D}" type="slidenum">
              <a:rPr lang="en-US"/>
              <a:pPr/>
              <a:t>2</a:t>
            </a:fld>
            <a:endParaRPr lang="en-US"/>
          </a:p>
        </p:txBody>
      </p:sp>
      <p:sp>
        <p:nvSpPr>
          <p:cNvPr id="808962" name="Rectangle 2"/>
          <p:cNvSpPr>
            <a:spLocks noChangeArrowheads="1"/>
          </p:cNvSpPr>
          <p:nvPr/>
        </p:nvSpPr>
        <p:spPr bwMode="auto">
          <a:xfrm>
            <a:off x="1905000" y="609600"/>
            <a:ext cx="3565525" cy="735013"/>
          </a:xfrm>
          <a:prstGeom prst="rect">
            <a:avLst/>
          </a:prstGeom>
          <a:noFill/>
          <a:ln w="9525">
            <a:noFill/>
            <a:miter lim="800000"/>
            <a:headEnd/>
            <a:tailEnd/>
          </a:ln>
        </p:spPr>
        <p:txBody>
          <a:bodyPr lIns="92075" tIns="46038" rIns="92075" bIns="46038" anchor="ctr"/>
          <a:lstStyle/>
          <a:p>
            <a:pPr>
              <a:buClrTx/>
              <a:buFontTx/>
              <a:buNone/>
            </a:pPr>
            <a:r>
              <a:rPr lang="en-US" altLang="zh-CN" sz="3200" dirty="0" smtClean="0">
                <a:solidFill>
                  <a:srgbClr val="C00000"/>
                </a:solidFill>
                <a:ea typeface="SimSun" pitchFamily="2" charset="-122"/>
              </a:rPr>
              <a:t>Outline</a:t>
            </a:r>
            <a:endParaRPr lang="en-US" altLang="zh-CN" sz="3200" dirty="0">
              <a:solidFill>
                <a:srgbClr val="C00000"/>
              </a:solidFill>
              <a:ea typeface="SimSun" pitchFamily="2" charset="-122"/>
            </a:endParaRPr>
          </a:p>
        </p:txBody>
      </p:sp>
      <p:sp>
        <p:nvSpPr>
          <p:cNvPr id="808963" name="AutoShape 3"/>
          <p:cNvSpPr>
            <a:spLocks noChangeArrowheads="1"/>
          </p:cNvSpPr>
          <p:nvPr/>
        </p:nvSpPr>
        <p:spPr bwMode="auto">
          <a:xfrm>
            <a:off x="1447798" y="1231604"/>
            <a:ext cx="7324061" cy="5360582"/>
          </a:xfrm>
          <a:prstGeom prst="foldedCorner">
            <a:avLst>
              <a:gd name="adj" fmla="val 12500"/>
            </a:avLst>
          </a:prstGeom>
          <a:solidFill>
            <a:schemeClr val="bg1"/>
          </a:solidFill>
          <a:ln w="25400">
            <a:solidFill>
              <a:schemeClr val="accent5"/>
            </a:solidFill>
            <a:round/>
            <a:headEnd/>
            <a:tailEnd/>
          </a:ln>
          <a:effectLst>
            <a:outerShdw dist="107763" dir="2700000" algn="ctr" rotWithShape="0">
              <a:schemeClr val="hlink">
                <a:alpha val="50000"/>
              </a:schemeClr>
            </a:outerShdw>
          </a:effectLst>
        </p:spPr>
        <p:txBody>
          <a:bodyPr wrap="none" anchor="ctr"/>
          <a:lstStyle/>
          <a:p>
            <a:endParaRPr lang="en-US"/>
          </a:p>
        </p:txBody>
      </p:sp>
      <p:sp>
        <p:nvSpPr>
          <p:cNvPr id="808964" name="Rectangle 4"/>
          <p:cNvSpPr>
            <a:spLocks noChangeArrowheads="1"/>
          </p:cNvSpPr>
          <p:nvPr/>
        </p:nvSpPr>
        <p:spPr bwMode="auto">
          <a:xfrm>
            <a:off x="1581962" y="1220343"/>
            <a:ext cx="6484938" cy="4701991"/>
          </a:xfrm>
          <a:prstGeom prst="rect">
            <a:avLst/>
          </a:prstGeom>
          <a:noFill/>
          <a:ln w="9525">
            <a:noFill/>
            <a:miter lim="800000"/>
            <a:headEnd/>
            <a:tailEnd/>
          </a:ln>
          <a:effectLst/>
        </p:spPr>
        <p:txBody>
          <a:bodyPr lIns="92075" tIns="46038" rIns="92075" bIns="46038"/>
          <a:lstStyle/>
          <a:p>
            <a:pPr marL="342900" indent="-342900" algn="l" eaLnBrk="1" hangingPunct="1">
              <a:spcBef>
                <a:spcPct val="20000"/>
              </a:spcBef>
              <a:buClr>
                <a:srgbClr val="C00000"/>
              </a:buClr>
              <a:buFont typeface="Wingdings" pitchFamily="2" charset="2"/>
              <a:buChar char="§"/>
            </a:pPr>
            <a:r>
              <a:rPr lang="en-US" sz="2400" dirty="0" err="1" smtClean="0">
                <a:latin typeface="Times New Roman" pitchFamily="18" charset="0"/>
                <a:cs typeface="Times New Roman" pitchFamily="18" charset="0"/>
              </a:rPr>
              <a:t>Satisficing</a:t>
            </a:r>
            <a:r>
              <a:rPr lang="en-US" sz="2400" dirty="0" smtClean="0">
                <a:latin typeface="Times New Roman" pitchFamily="18" charset="0"/>
                <a:cs typeface="Times New Roman" pitchFamily="18" charset="0"/>
              </a:rPr>
              <a:t> Decision Making and Classification</a:t>
            </a:r>
          </a:p>
          <a:p>
            <a:pPr marL="342900" indent="-342900" algn="l" eaLnBrk="1" hangingPunct="1">
              <a:spcBef>
                <a:spcPct val="20000"/>
              </a:spcBef>
              <a:buClr>
                <a:srgbClr val="C00000"/>
              </a:buClr>
              <a:buFont typeface="Wingdings" pitchFamily="2" charset="2"/>
              <a:buChar char="§"/>
            </a:pPr>
            <a:r>
              <a:rPr lang="en-US" sz="2400" b="0" dirty="0" err="1" smtClean="0">
                <a:solidFill>
                  <a:schemeClr val="tx1"/>
                </a:solidFill>
                <a:latin typeface="Times New Roman" pitchFamily="18" charset="0"/>
                <a:cs typeface="Times New Roman" pitchFamily="18" charset="0"/>
              </a:rPr>
              <a:t>Passitive</a:t>
            </a:r>
            <a:r>
              <a:rPr lang="en-US" sz="2400" b="0" dirty="0" smtClean="0">
                <a:solidFill>
                  <a:schemeClr val="tx1"/>
                </a:solidFill>
                <a:latin typeface="Times New Roman" pitchFamily="18" charset="0"/>
                <a:cs typeface="Times New Roman" pitchFamily="18" charset="0"/>
              </a:rPr>
              <a:t> </a:t>
            </a:r>
            <a:r>
              <a:rPr lang="en-US" sz="2400" b="0" dirty="0" err="1" smtClean="0">
                <a:solidFill>
                  <a:schemeClr val="tx1"/>
                </a:solidFill>
                <a:latin typeface="Times New Roman" pitchFamily="18" charset="0"/>
                <a:cs typeface="Times New Roman" pitchFamily="18" charset="0"/>
              </a:rPr>
              <a:t>Satisficing</a:t>
            </a:r>
            <a:r>
              <a:rPr lang="en-US" sz="2400" b="0" dirty="0" smtClean="0">
                <a:solidFill>
                  <a:schemeClr val="tx1"/>
                </a:solidFill>
                <a:latin typeface="Times New Roman" pitchFamily="18" charset="0"/>
                <a:cs typeface="Times New Roman" pitchFamily="18" charset="0"/>
              </a:rPr>
              <a:t> Task</a:t>
            </a:r>
            <a:endParaRPr lang="en-US" sz="2400" b="0" dirty="0" smtClean="0">
              <a:solidFill>
                <a:schemeClr val="tx1"/>
              </a:solidFill>
              <a:latin typeface="Times New Roman" pitchFamily="18" charset="0"/>
              <a:cs typeface="Times New Roman" pitchFamily="18" charset="0"/>
            </a:endParaRPr>
          </a:p>
          <a:p>
            <a:pPr marL="800100" lvl="1" indent="-342900" eaLnBrk="1" hangingPunct="1">
              <a:spcBef>
                <a:spcPct val="20000"/>
              </a:spcBef>
              <a:buClr>
                <a:srgbClr val="C00000"/>
              </a:buClr>
              <a:buFont typeface="Wingdings" pitchFamily="2" charset="2"/>
              <a:buChar char="§"/>
            </a:pPr>
            <a:r>
              <a:rPr lang="en-US" sz="2000" b="0" dirty="0" smtClean="0">
                <a:solidFill>
                  <a:schemeClr val="tx1"/>
                </a:solidFill>
                <a:latin typeface="Times New Roman" pitchFamily="18" charset="0"/>
                <a:cs typeface="Times New Roman" pitchFamily="18" charset="0"/>
              </a:rPr>
              <a:t>Problem </a:t>
            </a:r>
            <a:r>
              <a:rPr lang="en-US" sz="2000" b="0" dirty="0" smtClean="0">
                <a:solidFill>
                  <a:schemeClr val="tx1"/>
                </a:solidFill>
                <a:latin typeface="Times New Roman" pitchFamily="18" charset="0"/>
                <a:cs typeface="Times New Roman" pitchFamily="18" charset="0"/>
              </a:rPr>
              <a:t>formulation</a:t>
            </a:r>
          </a:p>
          <a:p>
            <a:pPr marL="800100" lvl="1" indent="-342900" eaLnBrk="1" hangingPunct="1">
              <a:spcBef>
                <a:spcPct val="20000"/>
              </a:spcBef>
              <a:buClr>
                <a:srgbClr val="C00000"/>
              </a:buClr>
              <a:buFont typeface="Wingdings" pitchFamily="2" charset="2"/>
              <a:buChar char="§"/>
            </a:pPr>
            <a:r>
              <a:rPr lang="en-US" sz="2000" dirty="0" smtClean="0">
                <a:latin typeface="Times New Roman" pitchFamily="18" charset="0"/>
                <a:cs typeface="Times New Roman" pitchFamily="18" charset="0"/>
              </a:rPr>
              <a:t>Human behavior study</a:t>
            </a:r>
          </a:p>
          <a:p>
            <a:pPr marL="800100" lvl="1" indent="-342900" eaLnBrk="1" hangingPunct="1">
              <a:spcBef>
                <a:spcPct val="20000"/>
              </a:spcBef>
              <a:buClr>
                <a:srgbClr val="C00000"/>
              </a:buClr>
              <a:buFont typeface="Wingdings" pitchFamily="2" charset="2"/>
              <a:buChar char="§"/>
            </a:pPr>
            <a:r>
              <a:rPr lang="en-US" sz="2000" dirty="0" smtClean="0">
                <a:latin typeface="Times New Roman" pitchFamily="18" charset="0"/>
                <a:cs typeface="Times New Roman" pitchFamily="18" charset="0"/>
              </a:rPr>
              <a:t>Information value functions</a:t>
            </a:r>
          </a:p>
          <a:p>
            <a:pPr marL="800100" lvl="1" indent="-342900" eaLnBrk="1" hangingPunct="1">
              <a:spcBef>
                <a:spcPct val="20000"/>
              </a:spcBef>
              <a:buClr>
                <a:srgbClr val="C00000"/>
              </a:buClr>
              <a:buFont typeface="Wingdings" pitchFamily="2" charset="2"/>
              <a:buChar char="§"/>
            </a:pPr>
            <a:r>
              <a:rPr lang="en-US" sz="2000" dirty="0" smtClean="0">
                <a:latin typeface="Times New Roman" pitchFamily="18" charset="0"/>
                <a:cs typeface="Times New Roman" pitchFamily="18" charset="0"/>
              </a:rPr>
              <a:t>Data analysis</a:t>
            </a:r>
            <a:endParaRPr lang="en-US" sz="2000" dirty="0" smtClean="0">
              <a:latin typeface="Times New Roman" pitchFamily="18" charset="0"/>
              <a:cs typeface="Times New Roman" pitchFamily="18" charset="0"/>
            </a:endParaRPr>
          </a:p>
          <a:p>
            <a:pPr marL="342900" indent="-342900" algn="l" eaLnBrk="1" hangingPunct="1">
              <a:spcBef>
                <a:spcPct val="20000"/>
              </a:spcBef>
              <a:buClr>
                <a:srgbClr val="C00000"/>
              </a:buClr>
              <a:buFont typeface="Wingdings" pitchFamily="2" charset="2"/>
              <a:buChar char="§"/>
            </a:pPr>
            <a:r>
              <a:rPr lang="en-US" sz="2400" dirty="0" smtClean="0">
                <a:latin typeface="Times New Roman" pitchFamily="18" charset="0"/>
                <a:cs typeface="Times New Roman" pitchFamily="18" charset="0"/>
              </a:rPr>
              <a:t>Active </a:t>
            </a:r>
            <a:r>
              <a:rPr lang="en-US" sz="2400" dirty="0" err="1" smtClean="0">
                <a:latin typeface="Times New Roman" pitchFamily="18" charset="0"/>
                <a:cs typeface="Times New Roman" pitchFamily="18" charset="0"/>
              </a:rPr>
              <a:t>Satisficing</a:t>
            </a:r>
            <a:r>
              <a:rPr lang="en-US" sz="2400" dirty="0" smtClean="0">
                <a:latin typeface="Times New Roman" pitchFamily="18" charset="0"/>
                <a:cs typeface="Times New Roman" pitchFamily="18" charset="0"/>
              </a:rPr>
              <a:t> Task</a:t>
            </a:r>
            <a:endParaRPr lang="en-US" sz="2400" b="0" dirty="0" smtClean="0">
              <a:solidFill>
                <a:schemeClr val="tx1"/>
              </a:solidFill>
              <a:latin typeface="Times New Roman" pitchFamily="18" charset="0"/>
              <a:cs typeface="Times New Roman" pitchFamily="18" charset="0"/>
            </a:endParaRPr>
          </a:p>
          <a:p>
            <a:pPr marL="800100" lvl="1" indent="-342900" eaLnBrk="1" hangingPunct="1">
              <a:spcBef>
                <a:spcPct val="20000"/>
              </a:spcBef>
              <a:buClr>
                <a:srgbClr val="C00000"/>
              </a:buClr>
              <a:buFont typeface="Wingdings" pitchFamily="2" charset="2"/>
              <a:buChar char="§"/>
            </a:pPr>
            <a:r>
              <a:rPr lang="en-US" sz="2000" dirty="0" smtClean="0">
                <a:latin typeface="Times New Roman" pitchFamily="18" charset="0"/>
                <a:cs typeface="Times New Roman" pitchFamily="18" charset="0"/>
              </a:rPr>
              <a:t>Problem formulation</a:t>
            </a:r>
          </a:p>
          <a:p>
            <a:pPr marL="800100" lvl="1" indent="-342900" eaLnBrk="1" hangingPunct="1">
              <a:spcBef>
                <a:spcPct val="20000"/>
              </a:spcBef>
              <a:buClr>
                <a:srgbClr val="C00000"/>
              </a:buClr>
              <a:buFont typeface="Wingdings" pitchFamily="2" charset="2"/>
              <a:buChar char="§"/>
            </a:pPr>
            <a:r>
              <a:rPr lang="en-US" sz="2000" dirty="0" err="1" smtClean="0">
                <a:latin typeface="Times New Roman" pitchFamily="18" charset="0"/>
                <a:cs typeface="Times New Roman" pitchFamily="18" charset="0"/>
              </a:rPr>
              <a:t>Webots</a:t>
            </a:r>
            <a:r>
              <a:rPr lang="en-US" sz="2000" dirty="0" smtClean="0">
                <a:latin typeface="Times New Roman" pitchFamily="18" charset="0"/>
                <a:cs typeface="Times New Roman" pitchFamily="18" charset="0"/>
              </a:rPr>
              <a:t> environment</a:t>
            </a:r>
          </a:p>
          <a:p>
            <a:pPr marL="800100" lvl="1" indent="-342900" eaLnBrk="1" hangingPunct="1">
              <a:spcBef>
                <a:spcPct val="20000"/>
              </a:spcBef>
              <a:buClr>
                <a:srgbClr val="C00000"/>
              </a:buClr>
              <a:buFont typeface="Wingdings" pitchFamily="2" charset="2"/>
              <a:buChar char="§"/>
            </a:pPr>
            <a:r>
              <a:rPr lang="en-US" altLang="zh-CN" sz="2000" dirty="0" smtClean="0">
                <a:latin typeface="Times New Roman" pitchFamily="18" charset="0"/>
                <a:cs typeface="Times New Roman" pitchFamily="18" charset="0"/>
              </a:rPr>
              <a:t>Field of View (FOV) and C-target </a:t>
            </a:r>
            <a:r>
              <a:rPr lang="en-US" altLang="zh-CN" sz="2000" dirty="0" smtClean="0">
                <a:latin typeface="Times New Roman" pitchFamily="18" charset="0"/>
                <a:cs typeface="Times New Roman" pitchFamily="18" charset="0"/>
              </a:rPr>
              <a:t>Construction</a:t>
            </a:r>
          </a:p>
          <a:p>
            <a:pPr marL="800100" lvl="1" indent="-342900" eaLnBrk="1" hangingPunct="1">
              <a:spcBef>
                <a:spcPct val="20000"/>
              </a:spcBef>
              <a:buClr>
                <a:srgbClr val="C00000"/>
              </a:buClr>
              <a:buFont typeface="Wingdings" pitchFamily="2" charset="2"/>
              <a:buChar char="§"/>
            </a:pPr>
            <a:r>
              <a:rPr lang="en-US" altLang="zh-CN" sz="2000" dirty="0" smtClean="0">
                <a:latin typeface="Times New Roman" pitchFamily="18" charset="0"/>
                <a:cs typeface="Times New Roman" pitchFamily="18" charset="0"/>
              </a:rPr>
              <a:t>Cue Value Extraction by Image </a:t>
            </a:r>
            <a:r>
              <a:rPr lang="en-US" altLang="zh-CN" sz="2000" dirty="0" smtClean="0">
                <a:latin typeface="Times New Roman" pitchFamily="18" charset="0"/>
                <a:cs typeface="Times New Roman" pitchFamily="18" charset="0"/>
              </a:rPr>
              <a:t>Processing</a:t>
            </a:r>
          </a:p>
          <a:p>
            <a:pPr marL="800100" lvl="1" indent="-342900" eaLnBrk="1" hangingPunct="1">
              <a:spcBef>
                <a:spcPct val="20000"/>
              </a:spcBef>
              <a:buClr>
                <a:srgbClr val="C00000"/>
              </a:buClr>
              <a:buFont typeface="Wingdings" pitchFamily="2" charset="2"/>
              <a:buChar char="§"/>
            </a:pPr>
            <a:r>
              <a:rPr lang="en-US" altLang="zh-CN" sz="2000" dirty="0" smtClean="0">
                <a:latin typeface="Times New Roman" pitchFamily="18" charset="0"/>
                <a:cs typeface="Times New Roman" pitchFamily="18" charset="0"/>
              </a:rPr>
              <a:t>Expected Entropy Reduction (EER) </a:t>
            </a:r>
            <a:r>
              <a:rPr lang="en-US" altLang="zh-CN" sz="2000" dirty="0" smtClean="0">
                <a:latin typeface="Times New Roman" pitchFamily="18" charset="0"/>
                <a:cs typeface="Times New Roman" pitchFamily="18" charset="0"/>
              </a:rPr>
              <a:t>Approach</a:t>
            </a:r>
          </a:p>
          <a:p>
            <a:pPr marL="800100" lvl="1" indent="-342900" eaLnBrk="1" hangingPunct="1">
              <a:spcBef>
                <a:spcPct val="20000"/>
              </a:spcBef>
              <a:buClr>
                <a:srgbClr val="C00000"/>
              </a:buClr>
              <a:buFont typeface="Wingdings" pitchFamily="2" charset="2"/>
              <a:buChar char="§"/>
            </a:pPr>
            <a:r>
              <a:rPr lang="en-US" altLang="zh-CN" sz="2000" dirty="0" smtClean="0">
                <a:latin typeface="Times New Roman" pitchFamily="18" charset="0"/>
                <a:cs typeface="Times New Roman" pitchFamily="18" charset="0"/>
              </a:rPr>
              <a:t>Duke immersive Virtual Environment (</a:t>
            </a:r>
            <a:r>
              <a:rPr lang="en-US" altLang="zh-CN" sz="2000" dirty="0" err="1" smtClean="0">
                <a:latin typeface="Times New Roman" pitchFamily="18" charset="0"/>
                <a:cs typeface="Times New Roman" pitchFamily="18" charset="0"/>
              </a:rPr>
              <a:t>DiVE</a:t>
            </a:r>
            <a:r>
              <a:rPr lang="en-US" altLang="zh-CN" sz="2000" dirty="0" smtClean="0">
                <a:latin typeface="Times New Roman" pitchFamily="18" charset="0"/>
                <a:cs typeface="Times New Roman" pitchFamily="18" charset="0"/>
              </a:rPr>
              <a:t>)</a:t>
            </a:r>
            <a:endParaRPr lang="en-US" altLang="zh-CN" sz="2000" dirty="0" smtClean="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Slide Number Placeholder 2"/>
          <p:cNvSpPr>
            <a:spLocks noGrp="1"/>
          </p:cNvSpPr>
          <p:nvPr>
            <p:ph type="sldNum" sz="quarter" idx="12"/>
          </p:nvPr>
        </p:nvSpPr>
        <p:spPr/>
        <p:txBody>
          <a:bodyPr/>
          <a:lstStyle/>
          <a:p>
            <a:pPr>
              <a:defRPr/>
            </a:pPr>
            <a:fld id="{EE8BA90B-08E0-417D-B80B-6C111DDDDC70}" type="slidenum">
              <a:rPr lang="en-US" smtClean="0">
                <a:solidFill>
                  <a:srgbClr val="000000"/>
                </a:solidFill>
              </a:rPr>
              <a:pPr>
                <a:defRPr/>
              </a:pPr>
              <a:t>20</a:t>
            </a:fld>
            <a:endParaRPr lang="en-US" smtClean="0">
              <a:solidFill>
                <a:srgbClr val="000000"/>
              </a:solidFill>
            </a:endParaRPr>
          </a:p>
        </p:txBody>
      </p:sp>
      <p:sp>
        <p:nvSpPr>
          <p:cNvPr id="13" name="Title 12"/>
          <p:cNvSpPr>
            <a:spLocks noGrp="1"/>
          </p:cNvSpPr>
          <p:nvPr>
            <p:ph type="title"/>
          </p:nvPr>
        </p:nvSpPr>
        <p:spPr/>
        <p:txBody>
          <a:bodyPr/>
          <a:lstStyle/>
          <a:p>
            <a:r>
              <a:rPr lang="en-US" altLang="zh-CN" dirty="0">
                <a:solidFill>
                  <a:schemeClr val="tx2"/>
                </a:solidFill>
              </a:rPr>
              <a:t>Testing </a:t>
            </a:r>
            <a:r>
              <a:rPr lang="en-US" altLang="zh-CN" dirty="0" smtClean="0">
                <a:solidFill>
                  <a:schemeClr val="tx2"/>
                </a:solidFill>
              </a:rPr>
              <a:t>with Fog</a:t>
            </a:r>
            <a:endParaRPr lang="en-US" altLang="zh-CN" dirty="0">
              <a:solidFill>
                <a:schemeClr val="tx2"/>
              </a:solidFill>
            </a:endParaRPr>
          </a:p>
        </p:txBody>
      </p:sp>
      <p:sp>
        <p:nvSpPr>
          <p:cNvPr id="59396" name="Rectangle 4"/>
          <p:cNvSpPr>
            <a:spLocks noChangeArrowheads="1"/>
          </p:cNvSpPr>
          <p:nvPr/>
        </p:nvSpPr>
        <p:spPr bwMode="auto">
          <a:xfrm>
            <a:off x="0" y="0"/>
            <a:ext cx="9144000" cy="0"/>
          </a:xfrm>
          <a:prstGeom prst="rect">
            <a:avLst/>
          </a:prstGeom>
          <a:noFill/>
          <a:ln w="19050" algn="ctr">
            <a:noFill/>
            <a:miter lim="800000"/>
            <a:headEnd/>
            <a:tailEnd/>
          </a:ln>
        </p:spPr>
        <p:txBody>
          <a:bodyPr wrap="none" anchor="ctr">
            <a:spAutoFit/>
          </a:bodyPr>
          <a:lstStyle/>
          <a:p>
            <a:pPr algn="ctr" eaLnBrk="1" hangingPunct="1">
              <a:spcBef>
                <a:spcPct val="50000"/>
              </a:spcBef>
            </a:pPr>
            <a:endParaRPr lang="en-US" b="1">
              <a:solidFill>
                <a:srgbClr val="000000"/>
              </a:solidFill>
              <a:latin typeface="Times New Roman" pitchFamily="18" charset="0"/>
              <a:cs typeface="Arial" charset="0"/>
            </a:endParaRPr>
          </a:p>
        </p:txBody>
      </p:sp>
      <p:sp>
        <p:nvSpPr>
          <p:cNvPr id="59397" name="Rectangle 2"/>
          <p:cNvSpPr>
            <a:spLocks noChangeArrowheads="1"/>
          </p:cNvSpPr>
          <p:nvPr/>
        </p:nvSpPr>
        <p:spPr bwMode="auto">
          <a:xfrm>
            <a:off x="0" y="0"/>
            <a:ext cx="9144000" cy="0"/>
          </a:xfrm>
          <a:prstGeom prst="rect">
            <a:avLst/>
          </a:prstGeom>
          <a:noFill/>
          <a:ln w="19050" algn="ctr">
            <a:noFill/>
            <a:miter lim="800000"/>
            <a:headEnd/>
            <a:tailEnd/>
          </a:ln>
        </p:spPr>
        <p:txBody>
          <a:bodyPr wrap="none" anchor="ctr">
            <a:spAutoFit/>
          </a:bodyPr>
          <a:lstStyle/>
          <a:p>
            <a:pPr algn="ctr" eaLnBrk="1" hangingPunct="1">
              <a:spcBef>
                <a:spcPct val="50000"/>
              </a:spcBef>
            </a:pPr>
            <a:endParaRPr lang="en-US" b="1">
              <a:solidFill>
                <a:srgbClr val="000000"/>
              </a:solidFill>
              <a:latin typeface="Times New Roman" pitchFamily="18" charset="0"/>
              <a:cs typeface="Arial" charset="0"/>
            </a:endParaRPr>
          </a:p>
        </p:txBody>
      </p:sp>
      <p:pic>
        <p:nvPicPr>
          <p:cNvPr id="7" name="test_2_clipped.mov">
            <a:hlinkClick r:id="" action="ppaction://media"/>
          </p:cNvPr>
          <p:cNvPicPr>
            <a:picLocks noRot="1" noChangeAspect="1"/>
          </p:cNvPicPr>
          <p:nvPr>
            <a:videoFile r:link="rId1"/>
          </p:nvPr>
        </p:nvPicPr>
        <p:blipFill>
          <a:blip r:embed="rId4" cstate="print"/>
          <a:stretch>
            <a:fillRect/>
          </a:stretch>
        </p:blipFill>
        <p:spPr>
          <a:xfrm>
            <a:off x="1573619" y="1180214"/>
            <a:ext cx="5890437" cy="4417828"/>
          </a:xfrm>
          <a:prstGeom prst="rect">
            <a:avLst/>
          </a:prstGeom>
        </p:spPr>
      </p:pic>
    </p:spTree>
    <p:extLst>
      <p:ext uri="{BB962C8B-B14F-4D97-AF65-F5344CB8AC3E}">
        <p14:creationId xmlns:p14="http://schemas.microsoft.com/office/powerpoint/2010/main" xmlns="" val="209425021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7"/>
                                        </p:tgtEl>
                                      </p:cBhvr>
                                    </p:cmd>
                                  </p:childTnLst>
                                </p:cTn>
                              </p:par>
                            </p:childTnLst>
                          </p:cTn>
                        </p:par>
                      </p:childTnLst>
                    </p:cTn>
                  </p:par>
                </p:childTnLst>
              </p:cTn>
              <p:nextCondLst>
                <p:cond evt="onClick" delay="0">
                  <p:tgtEl>
                    <p:spTgt spid="7"/>
                  </p:tgtEl>
                </p:cond>
              </p:nextCondLst>
            </p:seq>
            <p:video>
              <p:cMediaNode>
                <p:cTn id="7" fill="hold" display="0">
                  <p:stCondLst>
                    <p:cond delay="indefinite"/>
                  </p:stCondLst>
                  <p:endCondLst>
                    <p:cond evt="onNext" delay="0">
                      <p:tgtEl>
                        <p:sldTgt/>
                      </p:tgtEl>
                    </p:cond>
                    <p:cond evt="onPrev" delay="0">
                      <p:tgtEl>
                        <p:sldTgt/>
                      </p:tgtEl>
                    </p:cond>
                  </p:endCondLst>
                </p:cTn>
                <p:tgtEl>
                  <p:spTgt spid="7"/>
                </p:tgtEl>
              </p:cMediaNode>
            </p:vide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2"/>
          <p:cNvSpPr>
            <a:spLocks noGrp="1"/>
          </p:cNvSpPr>
          <p:nvPr>
            <p:ph type="sldNum" sz="quarter" idx="12"/>
          </p:nvPr>
        </p:nvSpPr>
        <p:spPr/>
        <p:txBody>
          <a:bodyPr/>
          <a:lstStyle/>
          <a:p>
            <a:fld id="{0846A470-E6B9-41AC-9DDF-503EBF334B5B}" type="slidenum">
              <a:rPr lang="en-US"/>
              <a:pPr/>
              <a:t>21</a:t>
            </a:fld>
            <a:endParaRPr lang="en-US"/>
          </a:p>
        </p:txBody>
      </p:sp>
      <p:sp>
        <p:nvSpPr>
          <p:cNvPr id="6" name="Title 5"/>
          <p:cNvSpPr>
            <a:spLocks noGrp="1"/>
          </p:cNvSpPr>
          <p:nvPr>
            <p:ph type="title"/>
          </p:nvPr>
        </p:nvSpPr>
        <p:spPr>
          <a:xfrm>
            <a:off x="0" y="2743200"/>
            <a:ext cx="9144000" cy="609600"/>
          </a:xfrm>
        </p:spPr>
        <p:txBody>
          <a:bodyPr>
            <a:noAutofit/>
          </a:bodyPr>
          <a:lstStyle/>
          <a:p>
            <a:r>
              <a:rPr lang="en-US" altLang="en-US" sz="3600" dirty="0">
                <a:solidFill>
                  <a:schemeClr val="tx2"/>
                </a:solidFill>
              </a:rPr>
              <a:t>Active Satisficing Task</a:t>
            </a:r>
            <a:r>
              <a:rPr lang="en-US" altLang="zh-CN" sz="3600" dirty="0">
                <a:solidFill>
                  <a:schemeClr val="tx2"/>
                </a:solidFill>
              </a:rPr>
              <a:t/>
            </a:r>
            <a:br>
              <a:rPr lang="en-US" altLang="zh-CN" sz="3600" dirty="0">
                <a:solidFill>
                  <a:schemeClr val="tx2"/>
                </a:solidFill>
              </a:rPr>
            </a:br>
            <a:r>
              <a:rPr lang="en-US" altLang="zh-CN" sz="3600" dirty="0">
                <a:solidFill>
                  <a:schemeClr val="tx2"/>
                </a:solidFill>
              </a:rPr>
              <a:t>--</a:t>
            </a:r>
            <a:r>
              <a:rPr lang="en-US" altLang="zh-CN" sz="3600" i="1" dirty="0">
                <a:solidFill>
                  <a:schemeClr val="tx2"/>
                </a:solidFill>
              </a:rPr>
              <a:t>Field of View (FOV) and C-target Construction</a:t>
            </a:r>
          </a:p>
        </p:txBody>
      </p:sp>
      <p:sp>
        <p:nvSpPr>
          <p:cNvPr id="8" name="Frame 7"/>
          <p:cNvSpPr/>
          <p:nvPr/>
        </p:nvSpPr>
        <p:spPr>
          <a:xfrm>
            <a:off x="609600" y="1917289"/>
            <a:ext cx="7924800" cy="2227007"/>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Slide Number Placeholder 2"/>
          <p:cNvSpPr>
            <a:spLocks noGrp="1"/>
          </p:cNvSpPr>
          <p:nvPr>
            <p:ph type="sldNum" sz="quarter" idx="12"/>
          </p:nvPr>
        </p:nvSpPr>
        <p:spPr/>
        <p:txBody>
          <a:bodyPr/>
          <a:lstStyle/>
          <a:p>
            <a:pPr>
              <a:defRPr/>
            </a:pPr>
            <a:fld id="{EE8BA90B-08E0-417D-B80B-6C111DDDDC70}" type="slidenum">
              <a:rPr lang="en-US" smtClean="0">
                <a:solidFill>
                  <a:srgbClr val="000000"/>
                </a:solidFill>
              </a:rPr>
              <a:pPr>
                <a:defRPr/>
              </a:pPr>
              <a:t>22</a:t>
            </a:fld>
            <a:endParaRPr lang="en-US" smtClean="0">
              <a:solidFill>
                <a:srgbClr val="000000"/>
              </a:solidFill>
            </a:endParaRPr>
          </a:p>
        </p:txBody>
      </p:sp>
      <p:sp>
        <p:nvSpPr>
          <p:cNvPr id="13" name="Title 12"/>
          <p:cNvSpPr>
            <a:spLocks noGrp="1"/>
          </p:cNvSpPr>
          <p:nvPr>
            <p:ph type="title"/>
          </p:nvPr>
        </p:nvSpPr>
        <p:spPr/>
        <p:txBody>
          <a:bodyPr/>
          <a:lstStyle/>
          <a:p>
            <a:r>
              <a:rPr lang="en-US" altLang="zh-CN" dirty="0">
                <a:solidFill>
                  <a:schemeClr val="tx2"/>
                </a:solidFill>
              </a:rPr>
              <a:t>Field of View (FOV)</a:t>
            </a:r>
            <a:endParaRPr lang="en-US" dirty="0">
              <a:solidFill>
                <a:schemeClr val="tx2"/>
              </a:solidFill>
            </a:endParaRPr>
          </a:p>
        </p:txBody>
      </p:sp>
      <p:sp>
        <p:nvSpPr>
          <p:cNvPr id="59396" name="Rectangle 4"/>
          <p:cNvSpPr>
            <a:spLocks noChangeArrowheads="1"/>
          </p:cNvSpPr>
          <p:nvPr/>
        </p:nvSpPr>
        <p:spPr bwMode="auto">
          <a:xfrm>
            <a:off x="0" y="0"/>
            <a:ext cx="9144000" cy="0"/>
          </a:xfrm>
          <a:prstGeom prst="rect">
            <a:avLst/>
          </a:prstGeom>
          <a:noFill/>
          <a:ln w="19050" algn="ctr">
            <a:noFill/>
            <a:miter lim="800000"/>
            <a:headEnd/>
            <a:tailEnd/>
          </a:ln>
        </p:spPr>
        <p:txBody>
          <a:bodyPr wrap="none" anchor="ctr">
            <a:spAutoFit/>
          </a:bodyPr>
          <a:lstStyle/>
          <a:p>
            <a:pPr algn="ctr" eaLnBrk="1" hangingPunct="1">
              <a:spcBef>
                <a:spcPct val="50000"/>
              </a:spcBef>
            </a:pPr>
            <a:endParaRPr lang="en-US" b="1">
              <a:solidFill>
                <a:srgbClr val="000000"/>
              </a:solidFill>
              <a:latin typeface="Times New Roman" pitchFamily="18" charset="0"/>
              <a:cs typeface="Arial" charset="0"/>
            </a:endParaRPr>
          </a:p>
        </p:txBody>
      </p:sp>
      <p:sp>
        <p:nvSpPr>
          <p:cNvPr id="59397" name="Rectangle 2"/>
          <p:cNvSpPr>
            <a:spLocks noChangeArrowheads="1"/>
          </p:cNvSpPr>
          <p:nvPr/>
        </p:nvSpPr>
        <p:spPr bwMode="auto">
          <a:xfrm>
            <a:off x="0" y="0"/>
            <a:ext cx="9144000" cy="0"/>
          </a:xfrm>
          <a:prstGeom prst="rect">
            <a:avLst/>
          </a:prstGeom>
          <a:noFill/>
          <a:ln w="19050" algn="ctr">
            <a:noFill/>
            <a:miter lim="800000"/>
            <a:headEnd/>
            <a:tailEnd/>
          </a:ln>
        </p:spPr>
        <p:txBody>
          <a:bodyPr wrap="none" anchor="ctr">
            <a:spAutoFit/>
          </a:bodyPr>
          <a:lstStyle/>
          <a:p>
            <a:pPr algn="ctr" eaLnBrk="1" hangingPunct="1">
              <a:spcBef>
                <a:spcPct val="50000"/>
              </a:spcBef>
            </a:pPr>
            <a:endParaRPr lang="en-US" b="1">
              <a:solidFill>
                <a:srgbClr val="000000"/>
              </a:solidFill>
              <a:latin typeface="Times New Roman" pitchFamily="18" charset="0"/>
              <a:cs typeface="Arial" charset="0"/>
            </a:endParaRPr>
          </a:p>
        </p:txBody>
      </p:sp>
      <p:pic>
        <p:nvPicPr>
          <p:cNvPr id="26" name="Picture 9" descr="webotUGV"/>
          <p:cNvPicPr>
            <a:picLocks noChangeAspect="1" noChangeArrowheads="1"/>
          </p:cNvPicPr>
          <p:nvPr/>
        </p:nvPicPr>
        <p:blipFill>
          <a:blip r:embed="rId3" cstate="print"/>
          <a:srcRect/>
          <a:stretch>
            <a:fillRect/>
          </a:stretch>
        </p:blipFill>
        <p:spPr bwMode="auto">
          <a:xfrm>
            <a:off x="901033" y="3379379"/>
            <a:ext cx="2787650" cy="2335212"/>
          </a:xfrm>
          <a:prstGeom prst="rect">
            <a:avLst/>
          </a:prstGeom>
          <a:noFill/>
          <a:ln w="9525">
            <a:noFill/>
            <a:miter lim="800000"/>
            <a:headEnd/>
            <a:tailEnd/>
          </a:ln>
        </p:spPr>
      </p:pic>
      <p:sp>
        <p:nvSpPr>
          <p:cNvPr id="27" name="Line 12"/>
          <p:cNvSpPr>
            <a:spLocks noChangeShapeType="1"/>
          </p:cNvSpPr>
          <p:nvPr/>
        </p:nvSpPr>
        <p:spPr bwMode="auto">
          <a:xfrm flipV="1">
            <a:off x="2201195" y="3827054"/>
            <a:ext cx="1243013" cy="471487"/>
          </a:xfrm>
          <a:prstGeom prst="line">
            <a:avLst/>
          </a:prstGeom>
          <a:noFill/>
          <a:ln w="19050">
            <a:solidFill>
              <a:schemeClr val="folHlink"/>
            </a:solidFill>
            <a:round/>
            <a:headEnd/>
            <a:tailEnd type="triangle" w="lg" len="lg"/>
          </a:ln>
        </p:spPr>
        <p:txBody>
          <a:bodyPr wrap="none" anchor="ctr"/>
          <a:lstStyle/>
          <a:p>
            <a:endParaRPr lang="en-US"/>
          </a:p>
        </p:txBody>
      </p:sp>
      <p:sp>
        <p:nvSpPr>
          <p:cNvPr id="28" name="Line 13"/>
          <p:cNvSpPr>
            <a:spLocks noChangeShapeType="1"/>
          </p:cNvSpPr>
          <p:nvPr/>
        </p:nvSpPr>
        <p:spPr bwMode="auto">
          <a:xfrm flipH="1" flipV="1">
            <a:off x="1353470" y="3422241"/>
            <a:ext cx="857250" cy="885825"/>
          </a:xfrm>
          <a:prstGeom prst="line">
            <a:avLst/>
          </a:prstGeom>
          <a:noFill/>
          <a:ln w="19050">
            <a:solidFill>
              <a:schemeClr val="folHlink"/>
            </a:solidFill>
            <a:round/>
            <a:headEnd/>
            <a:tailEnd type="triangle" w="lg" len="lg"/>
          </a:ln>
        </p:spPr>
        <p:txBody>
          <a:bodyPr wrap="none" anchor="ctr"/>
          <a:lstStyle/>
          <a:p>
            <a:endParaRPr lang="en-US"/>
          </a:p>
        </p:txBody>
      </p:sp>
      <p:sp>
        <p:nvSpPr>
          <p:cNvPr id="29" name="Rectangle 14"/>
          <p:cNvSpPr>
            <a:spLocks noChangeArrowheads="1"/>
          </p:cNvSpPr>
          <p:nvPr/>
        </p:nvSpPr>
        <p:spPr bwMode="auto">
          <a:xfrm>
            <a:off x="2398045" y="3458754"/>
            <a:ext cx="293688" cy="366712"/>
          </a:xfrm>
          <a:prstGeom prst="rect">
            <a:avLst/>
          </a:prstGeom>
          <a:noFill/>
          <a:ln w="9525">
            <a:noFill/>
            <a:miter lim="800000"/>
            <a:headEnd/>
            <a:tailEnd/>
          </a:ln>
        </p:spPr>
        <p:txBody>
          <a:bodyPr wrap="none">
            <a:spAutoFit/>
          </a:bodyPr>
          <a:lstStyle/>
          <a:p>
            <a:pPr algn="ctr"/>
            <a:r>
              <a:rPr lang="el-GR" altLang="zh-CN" b="0">
                <a:solidFill>
                  <a:schemeClr val="folHlink"/>
                </a:solidFill>
              </a:rPr>
              <a:t>θ</a:t>
            </a:r>
            <a:endParaRPr lang="zh-CN" altLang="en-US" b="0">
              <a:solidFill>
                <a:schemeClr val="folHlink"/>
              </a:solidFill>
            </a:endParaRPr>
          </a:p>
        </p:txBody>
      </p:sp>
      <p:sp>
        <p:nvSpPr>
          <p:cNvPr id="30" name="AutoShape 15"/>
          <p:cNvSpPr>
            <a:spLocks noChangeArrowheads="1"/>
          </p:cNvSpPr>
          <p:nvPr/>
        </p:nvSpPr>
        <p:spPr bwMode="auto">
          <a:xfrm rot="198312" flipH="1">
            <a:off x="1701133" y="3798479"/>
            <a:ext cx="1114425" cy="1042987"/>
          </a:xfrm>
          <a:custGeom>
            <a:avLst/>
            <a:gdLst>
              <a:gd name="T0" fmla="*/ 24886245 w 21600"/>
              <a:gd name="T1" fmla="*/ 226174 h 21600"/>
              <a:gd name="T2" fmla="*/ 6431213 w 21600"/>
              <a:gd name="T3" fmla="*/ 9305327 h 21600"/>
              <a:gd name="T4" fmla="*/ 24886245 w 21600"/>
              <a:gd name="T5" fmla="*/ 226174 h 21600"/>
              <a:gd name="T6" fmla="*/ 49602128 w 21600"/>
              <a:gd name="T7" fmla="*/ -452347 h 21600"/>
              <a:gd name="T8" fmla="*/ 51284445 w 21600"/>
              <a:gd name="T9" fmla="*/ 8326078 h 21600"/>
              <a:gd name="T10" fmla="*/ 41259677 w 21600"/>
              <a:gd name="T11" fmla="*/ 9799635 h 21600"/>
              <a:gd name="T12" fmla="*/ 0 60000 65536"/>
              <a:gd name="T13" fmla="*/ 0 60000 65536"/>
              <a:gd name="T14" fmla="*/ 0 60000 65536"/>
              <a:gd name="T15" fmla="*/ 0 60000 65536"/>
              <a:gd name="T16" fmla="*/ 0 60000 65536"/>
              <a:gd name="T17" fmla="*/ 0 60000 65536"/>
              <a:gd name="T18" fmla="*/ 3163 w 21600"/>
              <a:gd name="T19" fmla="*/ 3163 h 21600"/>
              <a:gd name="T20" fmla="*/ 18437 w 21600"/>
              <a:gd name="T21" fmla="*/ 18437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7067" y="2004"/>
                </a:moveTo>
                <a:cubicBezTo>
                  <a:pt x="15237" y="700"/>
                  <a:pt x="13046" y="-1"/>
                  <a:pt x="10800" y="-1"/>
                </a:cubicBezTo>
                <a:cubicBezTo>
                  <a:pt x="7547" y="-1"/>
                  <a:pt x="4467" y="1466"/>
                  <a:pt x="2416" y="3991"/>
                </a:cubicBezTo>
                <a:cubicBezTo>
                  <a:pt x="4467" y="1466"/>
                  <a:pt x="7547" y="-1"/>
                  <a:pt x="10800" y="-1"/>
                </a:cubicBezTo>
                <a:cubicBezTo>
                  <a:pt x="13046" y="-1"/>
                  <a:pt x="15237" y="700"/>
                  <a:pt x="17067" y="2004"/>
                </a:cubicBezTo>
                <a:lnTo>
                  <a:pt x="18634" y="-194"/>
                </a:lnTo>
                <a:lnTo>
                  <a:pt x="19266" y="3571"/>
                </a:lnTo>
                <a:lnTo>
                  <a:pt x="15500" y="4203"/>
                </a:lnTo>
                <a:lnTo>
                  <a:pt x="17067" y="2004"/>
                </a:lnTo>
                <a:close/>
              </a:path>
            </a:pathLst>
          </a:custGeom>
          <a:solidFill>
            <a:schemeClr val="accent1"/>
          </a:solidFill>
          <a:ln w="19050">
            <a:solidFill>
              <a:schemeClr val="folHlink"/>
            </a:solidFill>
            <a:miter lim="800000"/>
            <a:headEnd/>
            <a:tailEnd type="none" w="lg" len="lg"/>
          </a:ln>
        </p:spPr>
        <p:txBody>
          <a:bodyPr wrap="none" anchor="ctr"/>
          <a:lstStyle/>
          <a:p>
            <a:endParaRPr lang="en-US"/>
          </a:p>
        </p:txBody>
      </p:sp>
      <p:sp>
        <p:nvSpPr>
          <p:cNvPr id="31" name="Rectangle 16"/>
          <p:cNvSpPr>
            <a:spLocks noChangeArrowheads="1"/>
          </p:cNvSpPr>
          <p:nvPr/>
        </p:nvSpPr>
        <p:spPr bwMode="auto">
          <a:xfrm>
            <a:off x="2923508" y="4001679"/>
            <a:ext cx="298450" cy="366712"/>
          </a:xfrm>
          <a:prstGeom prst="rect">
            <a:avLst/>
          </a:prstGeom>
          <a:noFill/>
          <a:ln w="9525">
            <a:noFill/>
            <a:miter lim="800000"/>
            <a:headEnd/>
            <a:tailEnd/>
          </a:ln>
        </p:spPr>
        <p:txBody>
          <a:bodyPr wrap="none">
            <a:spAutoFit/>
          </a:bodyPr>
          <a:lstStyle/>
          <a:p>
            <a:pPr algn="ctr"/>
            <a:r>
              <a:rPr lang="en-US" altLang="zh-CN" b="0">
                <a:solidFill>
                  <a:schemeClr val="folHlink"/>
                </a:solidFill>
              </a:rPr>
              <a:t>x</a:t>
            </a:r>
            <a:endParaRPr lang="zh-CN" altLang="en-US" b="0">
              <a:solidFill>
                <a:schemeClr val="folHlink"/>
              </a:solidFill>
            </a:endParaRPr>
          </a:p>
        </p:txBody>
      </p:sp>
      <p:sp>
        <p:nvSpPr>
          <p:cNvPr id="32" name="Rectangle 17"/>
          <p:cNvSpPr>
            <a:spLocks noChangeArrowheads="1"/>
          </p:cNvSpPr>
          <p:nvPr/>
        </p:nvSpPr>
        <p:spPr bwMode="auto">
          <a:xfrm>
            <a:off x="1337595" y="3644491"/>
            <a:ext cx="298450" cy="366713"/>
          </a:xfrm>
          <a:prstGeom prst="rect">
            <a:avLst/>
          </a:prstGeom>
          <a:noFill/>
          <a:ln w="9525">
            <a:noFill/>
            <a:miter lim="800000"/>
            <a:headEnd/>
            <a:tailEnd/>
          </a:ln>
        </p:spPr>
        <p:txBody>
          <a:bodyPr wrap="none">
            <a:spAutoFit/>
          </a:bodyPr>
          <a:lstStyle/>
          <a:p>
            <a:pPr algn="ctr"/>
            <a:r>
              <a:rPr lang="en-US" altLang="zh-CN" b="0">
                <a:solidFill>
                  <a:schemeClr val="folHlink"/>
                </a:solidFill>
              </a:rPr>
              <a:t>y</a:t>
            </a:r>
            <a:endParaRPr lang="zh-CN" altLang="en-US" b="0">
              <a:solidFill>
                <a:schemeClr val="folHlink"/>
              </a:solidFill>
            </a:endParaRPr>
          </a:p>
        </p:txBody>
      </p:sp>
      <p:sp>
        <p:nvSpPr>
          <p:cNvPr id="33" name="TextBox 8"/>
          <p:cNvSpPr txBox="1">
            <a:spLocks noChangeArrowheads="1"/>
          </p:cNvSpPr>
          <p:nvPr/>
        </p:nvSpPr>
        <p:spPr bwMode="auto">
          <a:xfrm>
            <a:off x="713145" y="1441941"/>
            <a:ext cx="4522532" cy="2092881"/>
          </a:xfrm>
          <a:prstGeom prst="rect">
            <a:avLst/>
          </a:prstGeom>
          <a:noFill/>
          <a:ln w="9525">
            <a:noFill/>
            <a:miter lim="800000"/>
            <a:headEnd/>
            <a:tailEnd/>
          </a:ln>
        </p:spPr>
        <p:txBody>
          <a:bodyPr wrap="square">
            <a:spAutoFit/>
          </a:bodyPr>
          <a:lstStyle/>
          <a:p>
            <a:pPr marL="228600" indent="-228600" algn="just" eaLnBrk="1" hangingPunct="1">
              <a:spcBef>
                <a:spcPct val="50000"/>
              </a:spcBef>
              <a:buFont typeface="Wingdings" pitchFamily="2" charset="2"/>
              <a:buChar char="§"/>
            </a:pPr>
            <a:r>
              <a:rPr lang="en-US" altLang="zh-CN" sz="2000" b="0" dirty="0">
                <a:latin typeface="Times New Roman" charset="0"/>
                <a:ea typeface="Times New Roman" charset="0"/>
                <a:cs typeface="Times New Roman" charset="0"/>
              </a:rPr>
              <a:t>FOV is</a:t>
            </a:r>
            <a:r>
              <a:rPr lang="zh-CN" altLang="en-US" sz="2000" b="0" dirty="0">
                <a:latin typeface="Times New Roman" charset="0"/>
                <a:ea typeface="Times New Roman" charset="0"/>
                <a:cs typeface="Times New Roman" charset="0"/>
              </a:rPr>
              <a:t> </a:t>
            </a:r>
            <a:r>
              <a:rPr lang="en-US" altLang="zh-CN" sz="2000" b="0" dirty="0">
                <a:latin typeface="Times New Roman" charset="0"/>
                <a:ea typeface="Times New Roman" charset="0"/>
                <a:cs typeface="Times New Roman" charset="0"/>
              </a:rPr>
              <a:t>determined based on human tests and visual classification projects </a:t>
            </a:r>
          </a:p>
          <a:p>
            <a:pPr marL="228600" indent="-228600" algn="just" eaLnBrk="1" hangingPunct="1">
              <a:spcBef>
                <a:spcPct val="50000"/>
              </a:spcBef>
              <a:buFont typeface="Wingdings" pitchFamily="2" charset="2"/>
              <a:buChar char="§"/>
            </a:pPr>
            <a:r>
              <a:rPr lang="en-US" altLang="zh-CN" sz="2000" b="0" dirty="0">
                <a:latin typeface="Times New Roman" charset="0"/>
                <a:ea typeface="Times New Roman" charset="0"/>
                <a:cs typeface="Times New Roman" charset="0"/>
              </a:rPr>
              <a:t>Robot configuration: [x  y  </a:t>
            </a:r>
            <a:r>
              <a:rPr lang="el-GR" altLang="zh-CN" sz="2000" b="0" dirty="0">
                <a:latin typeface="Times New Roman" charset="0"/>
                <a:ea typeface="Times New Roman" charset="0"/>
                <a:cs typeface="Times New Roman" charset="0"/>
              </a:rPr>
              <a:t>θ</a:t>
            </a:r>
            <a:r>
              <a:rPr lang="en-US" altLang="zh-CN" sz="2000" b="0" dirty="0" smtClean="0">
                <a:latin typeface="Times New Roman" charset="0"/>
                <a:ea typeface="Times New Roman" charset="0"/>
                <a:cs typeface="Times New Roman" charset="0"/>
              </a:rPr>
              <a:t>]</a:t>
            </a:r>
            <a:r>
              <a:rPr lang="en-US" altLang="zh-CN" sz="2000" b="0" baseline="30000" dirty="0" smtClean="0">
                <a:latin typeface="Times New Roman" charset="0"/>
                <a:ea typeface="Times New Roman" charset="0"/>
                <a:cs typeface="Times New Roman" charset="0"/>
              </a:rPr>
              <a:t>T</a:t>
            </a:r>
            <a:endParaRPr lang="en-US" altLang="zh-CN" sz="2000" b="0" baseline="30000" dirty="0">
              <a:latin typeface="Times New Roman" charset="0"/>
              <a:ea typeface="Times New Roman" charset="0"/>
              <a:cs typeface="Times New Roman" charset="0"/>
            </a:endParaRPr>
          </a:p>
          <a:p>
            <a:pPr marL="228600" indent="-228600" algn="just" eaLnBrk="1" hangingPunct="1">
              <a:spcBef>
                <a:spcPct val="50000"/>
              </a:spcBef>
              <a:buFont typeface="Wingdings" pitchFamily="2" charset="2"/>
              <a:buChar char="§"/>
            </a:pPr>
            <a:r>
              <a:rPr lang="el-GR" altLang="zh-CN" sz="2000" b="0" dirty="0">
                <a:latin typeface="Times New Roman" charset="0"/>
                <a:ea typeface="Times New Roman" charset="0"/>
                <a:cs typeface="Times New Roman" charset="0"/>
              </a:rPr>
              <a:t>θ</a:t>
            </a:r>
            <a:r>
              <a:rPr lang="en-US" altLang="zh-CN" sz="2000" b="0" dirty="0">
                <a:latin typeface="Times New Roman" charset="0"/>
                <a:ea typeface="Times New Roman" charset="0"/>
                <a:cs typeface="Times New Roman" charset="0"/>
              </a:rPr>
              <a:t> </a:t>
            </a:r>
            <a:r>
              <a:rPr lang="el-GR" altLang="zh-CN" sz="2000" b="0" dirty="0">
                <a:latin typeface="Times New Roman" charset="0"/>
                <a:ea typeface="Times New Roman" charset="0"/>
                <a:cs typeface="Times New Roman" charset="0"/>
              </a:rPr>
              <a:t>ϵ</a:t>
            </a:r>
            <a:r>
              <a:rPr lang="en-US" altLang="zh-CN" sz="2000" b="0" dirty="0">
                <a:latin typeface="Times New Roman" charset="0"/>
                <a:ea typeface="Times New Roman" charset="0"/>
                <a:cs typeface="Times New Roman" charset="0"/>
              </a:rPr>
              <a:t> (-</a:t>
            </a:r>
            <a:r>
              <a:rPr lang="el-GR" altLang="zh-CN" sz="2000" b="0" dirty="0">
                <a:latin typeface="Times New Roman" charset="0"/>
                <a:ea typeface="Times New Roman" charset="0"/>
                <a:cs typeface="Times New Roman" charset="0"/>
              </a:rPr>
              <a:t>π</a:t>
            </a:r>
            <a:r>
              <a:rPr lang="en-US" altLang="zh-CN" sz="2000" b="0" dirty="0">
                <a:latin typeface="Times New Roman" charset="0"/>
                <a:ea typeface="Times New Roman" charset="0"/>
                <a:cs typeface="Times New Roman" charset="0"/>
              </a:rPr>
              <a:t>, </a:t>
            </a:r>
            <a:r>
              <a:rPr lang="el-GR" altLang="zh-CN" sz="2000" b="0" dirty="0">
                <a:latin typeface="Times New Roman" charset="0"/>
                <a:ea typeface="Times New Roman" charset="0"/>
                <a:cs typeface="Times New Roman" charset="0"/>
              </a:rPr>
              <a:t>π</a:t>
            </a:r>
            <a:r>
              <a:rPr lang="en-US" altLang="zh-CN" sz="2000" b="0" dirty="0">
                <a:latin typeface="Times New Roman" charset="0"/>
                <a:ea typeface="Times New Roman" charset="0"/>
                <a:cs typeface="Times New Roman" charset="0"/>
              </a:rPr>
              <a:t>)</a:t>
            </a:r>
          </a:p>
          <a:p>
            <a:pPr marL="228600" indent="-228600" algn="just" eaLnBrk="1" hangingPunct="1">
              <a:spcBef>
                <a:spcPct val="50000"/>
              </a:spcBef>
              <a:buFont typeface="Wingdings" pitchFamily="2" charset="2"/>
              <a:buChar char="§"/>
            </a:pPr>
            <a:endParaRPr lang="en-US" altLang="zh-CN" sz="2000" b="0" dirty="0"/>
          </a:p>
        </p:txBody>
      </p:sp>
      <p:pic>
        <p:nvPicPr>
          <p:cNvPr id="34" name="Picture 33"/>
          <p:cNvPicPr>
            <a:picLocks noChangeAspect="1"/>
          </p:cNvPicPr>
          <p:nvPr/>
        </p:nvPicPr>
        <p:blipFill>
          <a:blip r:embed="rId4" cstate="print"/>
          <a:srcRect/>
          <a:stretch>
            <a:fillRect/>
          </a:stretch>
        </p:blipFill>
        <p:spPr bwMode="auto">
          <a:xfrm>
            <a:off x="4799012" y="2549222"/>
            <a:ext cx="3679825" cy="3497263"/>
          </a:xfrm>
          <a:prstGeom prst="rect">
            <a:avLst/>
          </a:prstGeom>
          <a:noFill/>
          <a:ln w="9525">
            <a:noFill/>
            <a:miter lim="800000"/>
            <a:headEnd/>
            <a:tailEnd/>
          </a:ln>
        </p:spPr>
      </p:pic>
    </p:spTree>
    <p:extLst>
      <p:ext uri="{BB962C8B-B14F-4D97-AF65-F5344CB8AC3E}">
        <p14:creationId xmlns:p14="http://schemas.microsoft.com/office/powerpoint/2010/main" xmlns="" val="95570058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Slide Number Placeholder 2"/>
          <p:cNvSpPr>
            <a:spLocks noGrp="1"/>
          </p:cNvSpPr>
          <p:nvPr>
            <p:ph type="sldNum" sz="quarter" idx="12"/>
          </p:nvPr>
        </p:nvSpPr>
        <p:spPr/>
        <p:txBody>
          <a:bodyPr/>
          <a:lstStyle/>
          <a:p>
            <a:pPr>
              <a:defRPr/>
            </a:pPr>
            <a:fld id="{EE8BA90B-08E0-417D-B80B-6C111DDDDC70}" type="slidenum">
              <a:rPr lang="en-US" smtClean="0">
                <a:solidFill>
                  <a:srgbClr val="000000"/>
                </a:solidFill>
              </a:rPr>
              <a:pPr>
                <a:defRPr/>
              </a:pPr>
              <a:t>23</a:t>
            </a:fld>
            <a:endParaRPr lang="en-US" smtClean="0">
              <a:solidFill>
                <a:srgbClr val="000000"/>
              </a:solidFill>
            </a:endParaRPr>
          </a:p>
        </p:txBody>
      </p:sp>
      <p:sp>
        <p:nvSpPr>
          <p:cNvPr id="13" name="Title 12"/>
          <p:cNvSpPr>
            <a:spLocks noGrp="1"/>
          </p:cNvSpPr>
          <p:nvPr>
            <p:ph type="title"/>
          </p:nvPr>
        </p:nvSpPr>
        <p:spPr/>
        <p:txBody>
          <a:bodyPr/>
          <a:lstStyle/>
          <a:p>
            <a:r>
              <a:rPr lang="en-US" altLang="zh-CN" dirty="0">
                <a:solidFill>
                  <a:schemeClr val="tx2"/>
                </a:solidFill>
              </a:rPr>
              <a:t>C-target Case Demonstration</a:t>
            </a:r>
            <a:endParaRPr lang="en-US" dirty="0">
              <a:solidFill>
                <a:schemeClr val="tx2"/>
              </a:solidFill>
            </a:endParaRPr>
          </a:p>
        </p:txBody>
      </p:sp>
      <p:sp>
        <p:nvSpPr>
          <p:cNvPr id="59396" name="Rectangle 4"/>
          <p:cNvSpPr>
            <a:spLocks noChangeArrowheads="1"/>
          </p:cNvSpPr>
          <p:nvPr/>
        </p:nvSpPr>
        <p:spPr bwMode="auto">
          <a:xfrm>
            <a:off x="0" y="0"/>
            <a:ext cx="9144000" cy="0"/>
          </a:xfrm>
          <a:prstGeom prst="rect">
            <a:avLst/>
          </a:prstGeom>
          <a:noFill/>
          <a:ln w="19050" algn="ctr">
            <a:noFill/>
            <a:miter lim="800000"/>
            <a:headEnd/>
            <a:tailEnd/>
          </a:ln>
        </p:spPr>
        <p:txBody>
          <a:bodyPr wrap="none" anchor="ctr">
            <a:spAutoFit/>
          </a:bodyPr>
          <a:lstStyle/>
          <a:p>
            <a:pPr algn="ctr" eaLnBrk="1" hangingPunct="1">
              <a:spcBef>
                <a:spcPct val="50000"/>
              </a:spcBef>
            </a:pPr>
            <a:endParaRPr lang="en-US" b="1">
              <a:solidFill>
                <a:srgbClr val="000000"/>
              </a:solidFill>
              <a:latin typeface="Times New Roman" pitchFamily="18" charset="0"/>
              <a:cs typeface="Arial" charset="0"/>
            </a:endParaRPr>
          </a:p>
        </p:txBody>
      </p:sp>
      <p:sp>
        <p:nvSpPr>
          <p:cNvPr id="59397" name="Rectangle 2"/>
          <p:cNvSpPr>
            <a:spLocks noChangeArrowheads="1"/>
          </p:cNvSpPr>
          <p:nvPr/>
        </p:nvSpPr>
        <p:spPr bwMode="auto">
          <a:xfrm>
            <a:off x="0" y="0"/>
            <a:ext cx="9144000" cy="0"/>
          </a:xfrm>
          <a:prstGeom prst="rect">
            <a:avLst/>
          </a:prstGeom>
          <a:noFill/>
          <a:ln w="19050" algn="ctr">
            <a:noFill/>
            <a:miter lim="800000"/>
            <a:headEnd/>
            <a:tailEnd/>
          </a:ln>
        </p:spPr>
        <p:txBody>
          <a:bodyPr wrap="none" anchor="ctr">
            <a:spAutoFit/>
          </a:bodyPr>
          <a:lstStyle/>
          <a:p>
            <a:pPr algn="ctr" eaLnBrk="1" hangingPunct="1">
              <a:spcBef>
                <a:spcPct val="50000"/>
              </a:spcBef>
            </a:pPr>
            <a:endParaRPr lang="en-US" b="1">
              <a:solidFill>
                <a:srgbClr val="000000"/>
              </a:solidFill>
              <a:latin typeface="Times New Roman" pitchFamily="18" charset="0"/>
              <a:cs typeface="Arial" charset="0"/>
            </a:endParaRPr>
          </a:p>
        </p:txBody>
      </p:sp>
      <p:pic>
        <p:nvPicPr>
          <p:cNvPr id="15" name="Picture 26"/>
          <p:cNvPicPr>
            <a:picLocks noChangeAspect="1" noChangeArrowheads="1"/>
          </p:cNvPicPr>
          <p:nvPr/>
        </p:nvPicPr>
        <p:blipFill>
          <a:blip r:embed="rId3" cstate="print"/>
          <a:srcRect l="13947" t="5943" b="3656"/>
          <a:stretch>
            <a:fillRect/>
          </a:stretch>
        </p:blipFill>
        <p:spPr bwMode="auto">
          <a:xfrm>
            <a:off x="4090988" y="2436813"/>
            <a:ext cx="4445000" cy="3873500"/>
          </a:xfrm>
          <a:prstGeom prst="rect">
            <a:avLst/>
          </a:prstGeom>
          <a:noFill/>
          <a:ln w="9525">
            <a:noFill/>
            <a:miter lim="800000"/>
            <a:headEnd/>
            <a:tailEnd/>
          </a:ln>
        </p:spPr>
      </p:pic>
      <p:pic>
        <p:nvPicPr>
          <p:cNvPr id="16" name="Picture 27"/>
          <p:cNvPicPr>
            <a:picLocks noChangeAspect="1" noChangeArrowheads="1"/>
          </p:cNvPicPr>
          <p:nvPr/>
        </p:nvPicPr>
        <p:blipFill>
          <a:blip r:embed="rId4" cstate="print"/>
          <a:srcRect t="6645" r="6187"/>
          <a:stretch>
            <a:fillRect/>
          </a:stretch>
        </p:blipFill>
        <p:spPr bwMode="auto">
          <a:xfrm>
            <a:off x="439738" y="1211263"/>
            <a:ext cx="3398837" cy="2752725"/>
          </a:xfrm>
          <a:prstGeom prst="rect">
            <a:avLst/>
          </a:prstGeom>
          <a:noFill/>
          <a:ln w="9525">
            <a:noFill/>
            <a:miter lim="800000"/>
            <a:headEnd/>
            <a:tailEnd/>
          </a:ln>
        </p:spPr>
      </p:pic>
      <p:pic>
        <p:nvPicPr>
          <p:cNvPr id="17" name="Picture 28"/>
          <p:cNvPicPr>
            <a:picLocks noChangeAspect="1" noChangeArrowheads="1"/>
          </p:cNvPicPr>
          <p:nvPr/>
        </p:nvPicPr>
        <p:blipFill>
          <a:blip r:embed="rId5" cstate="print"/>
          <a:srcRect l="24191" t="5682" r="41248"/>
          <a:stretch>
            <a:fillRect/>
          </a:stretch>
        </p:blipFill>
        <p:spPr bwMode="auto">
          <a:xfrm>
            <a:off x="439738" y="3986213"/>
            <a:ext cx="1427162" cy="2546350"/>
          </a:xfrm>
          <a:prstGeom prst="rect">
            <a:avLst/>
          </a:prstGeom>
          <a:noFill/>
          <a:ln w="9525">
            <a:noFill/>
            <a:miter lim="800000"/>
            <a:headEnd/>
            <a:tailEnd/>
          </a:ln>
        </p:spPr>
      </p:pic>
      <p:pic>
        <p:nvPicPr>
          <p:cNvPr id="18" name="Picture 29"/>
          <p:cNvPicPr>
            <a:picLocks noChangeAspect="1" noChangeArrowheads="1"/>
          </p:cNvPicPr>
          <p:nvPr/>
        </p:nvPicPr>
        <p:blipFill>
          <a:blip r:embed="rId6" cstate="print"/>
          <a:srcRect l="24754" t="6242" r="41434"/>
          <a:stretch>
            <a:fillRect/>
          </a:stretch>
        </p:blipFill>
        <p:spPr bwMode="auto">
          <a:xfrm>
            <a:off x="2117725" y="3986213"/>
            <a:ext cx="1335088" cy="2500312"/>
          </a:xfrm>
          <a:prstGeom prst="rect">
            <a:avLst/>
          </a:prstGeom>
          <a:noFill/>
          <a:ln w="9525">
            <a:noFill/>
            <a:miter lim="800000"/>
            <a:headEnd/>
            <a:tailEnd/>
          </a:ln>
        </p:spPr>
      </p:pic>
      <p:sp>
        <p:nvSpPr>
          <p:cNvPr id="19" name="TextBox 3"/>
          <p:cNvSpPr txBox="1">
            <a:spLocks noChangeArrowheads="1"/>
          </p:cNvSpPr>
          <p:nvPr/>
        </p:nvSpPr>
        <p:spPr bwMode="auto">
          <a:xfrm>
            <a:off x="918036" y="1104234"/>
            <a:ext cx="1319212" cy="400050"/>
          </a:xfrm>
          <a:prstGeom prst="rect">
            <a:avLst/>
          </a:prstGeom>
          <a:noFill/>
          <a:ln w="9525">
            <a:noFill/>
            <a:miter lim="800000"/>
            <a:headEnd/>
            <a:tailEnd/>
          </a:ln>
        </p:spPr>
        <p:txBody>
          <a:bodyPr wrap="none">
            <a:spAutoFit/>
          </a:bodyPr>
          <a:lstStyle/>
          <a:p>
            <a:pPr marL="228600" indent="-228600">
              <a:buClr>
                <a:srgbClr val="000066"/>
              </a:buClr>
              <a:buFont typeface="Wingdings" pitchFamily="2" charset="2"/>
              <a:buChar char="§"/>
            </a:pPr>
            <a:r>
              <a:rPr lang="en-US" altLang="zh-CN" sz="2000">
                <a:solidFill>
                  <a:srgbClr val="CC3300"/>
                </a:solidFill>
              </a:rPr>
              <a:t>x-y view</a:t>
            </a:r>
          </a:p>
        </p:txBody>
      </p:sp>
      <p:sp>
        <p:nvSpPr>
          <p:cNvPr id="20" name="TextBox 3"/>
          <p:cNvSpPr txBox="1">
            <a:spLocks noChangeArrowheads="1"/>
          </p:cNvSpPr>
          <p:nvPr/>
        </p:nvSpPr>
        <p:spPr bwMode="auto">
          <a:xfrm>
            <a:off x="752475" y="3738563"/>
            <a:ext cx="2749550" cy="400050"/>
          </a:xfrm>
          <a:prstGeom prst="rect">
            <a:avLst/>
          </a:prstGeom>
          <a:noFill/>
          <a:ln w="9525">
            <a:noFill/>
            <a:miter lim="800000"/>
            <a:headEnd/>
            <a:tailEnd/>
          </a:ln>
        </p:spPr>
        <p:txBody>
          <a:bodyPr wrap="none">
            <a:spAutoFit/>
          </a:bodyPr>
          <a:lstStyle/>
          <a:p>
            <a:pPr marL="228600" indent="-228600">
              <a:buClr>
                <a:srgbClr val="000066"/>
              </a:buClr>
              <a:buFont typeface="Wingdings" pitchFamily="2" charset="2"/>
              <a:buChar char="§"/>
            </a:pPr>
            <a:r>
              <a:rPr lang="en-US" altLang="zh-CN" sz="2000" dirty="0">
                <a:solidFill>
                  <a:srgbClr val="CC3300"/>
                </a:solidFill>
              </a:rPr>
              <a:t>x-</a:t>
            </a:r>
            <a:r>
              <a:rPr lang="el-GR" altLang="zh-CN" sz="2000" dirty="0">
                <a:solidFill>
                  <a:srgbClr val="CC3300"/>
                </a:solidFill>
              </a:rPr>
              <a:t>θ</a:t>
            </a:r>
            <a:r>
              <a:rPr lang="en-US" altLang="zh-CN" sz="2000" dirty="0">
                <a:solidFill>
                  <a:srgbClr val="CC3300"/>
                </a:solidFill>
              </a:rPr>
              <a:t> view      y- </a:t>
            </a:r>
            <a:r>
              <a:rPr lang="el-GR" altLang="zh-CN" sz="2000" dirty="0">
                <a:solidFill>
                  <a:srgbClr val="CC3300"/>
                </a:solidFill>
              </a:rPr>
              <a:t>θ</a:t>
            </a:r>
            <a:r>
              <a:rPr lang="en-US" altLang="zh-CN" sz="2000" dirty="0">
                <a:solidFill>
                  <a:srgbClr val="CC3300"/>
                </a:solidFill>
              </a:rPr>
              <a:t> view</a:t>
            </a:r>
          </a:p>
        </p:txBody>
      </p:sp>
      <p:sp>
        <p:nvSpPr>
          <p:cNvPr id="21" name="Line 32"/>
          <p:cNvSpPr>
            <a:spLocks noChangeShapeType="1"/>
          </p:cNvSpPr>
          <p:nvPr/>
        </p:nvSpPr>
        <p:spPr bwMode="auto">
          <a:xfrm flipH="1" flipV="1">
            <a:off x="2847975" y="1619250"/>
            <a:ext cx="990600" cy="161925"/>
          </a:xfrm>
          <a:prstGeom prst="line">
            <a:avLst/>
          </a:prstGeom>
          <a:noFill/>
          <a:ln w="9525">
            <a:solidFill>
              <a:schemeClr val="tx1"/>
            </a:solidFill>
            <a:round/>
            <a:headEnd/>
            <a:tailEnd type="triangle" w="lg" len="lg"/>
          </a:ln>
        </p:spPr>
        <p:txBody>
          <a:bodyPr wrap="none" anchor="ctr"/>
          <a:lstStyle/>
          <a:p>
            <a:endParaRPr lang="en-US"/>
          </a:p>
        </p:txBody>
      </p:sp>
      <p:sp>
        <p:nvSpPr>
          <p:cNvPr id="22" name="Line 35"/>
          <p:cNvSpPr>
            <a:spLocks noChangeShapeType="1"/>
          </p:cNvSpPr>
          <p:nvPr/>
        </p:nvSpPr>
        <p:spPr bwMode="auto">
          <a:xfrm flipH="1">
            <a:off x="2366963" y="1781175"/>
            <a:ext cx="1490662" cy="200025"/>
          </a:xfrm>
          <a:prstGeom prst="line">
            <a:avLst/>
          </a:prstGeom>
          <a:noFill/>
          <a:ln w="6350">
            <a:solidFill>
              <a:schemeClr val="tx1"/>
            </a:solidFill>
            <a:round/>
            <a:headEnd/>
            <a:tailEnd type="triangle" w="lg" len="lg"/>
          </a:ln>
        </p:spPr>
        <p:txBody>
          <a:bodyPr wrap="none" anchor="ctr"/>
          <a:lstStyle/>
          <a:p>
            <a:endParaRPr lang="en-US"/>
          </a:p>
        </p:txBody>
      </p:sp>
      <p:sp>
        <p:nvSpPr>
          <p:cNvPr id="23" name="Rectangle 36"/>
          <p:cNvSpPr>
            <a:spLocks noChangeArrowheads="1"/>
          </p:cNvSpPr>
          <p:nvPr/>
        </p:nvSpPr>
        <p:spPr bwMode="auto">
          <a:xfrm>
            <a:off x="3784719" y="1616177"/>
            <a:ext cx="939681" cy="338554"/>
          </a:xfrm>
          <a:prstGeom prst="rect">
            <a:avLst/>
          </a:prstGeom>
          <a:noFill/>
          <a:ln w="9525">
            <a:noFill/>
            <a:miter lim="800000"/>
            <a:headEnd/>
            <a:tailEnd/>
          </a:ln>
        </p:spPr>
        <p:txBody>
          <a:bodyPr wrap="none">
            <a:spAutoFit/>
          </a:bodyPr>
          <a:lstStyle/>
          <a:p>
            <a:pPr algn="ctr"/>
            <a:r>
              <a:rPr lang="en-US" altLang="zh-CN" sz="1600" b="0">
                <a:latin typeface="Times New Roman" charset="0"/>
                <a:ea typeface="Times New Roman" charset="0"/>
                <a:cs typeface="Times New Roman" charset="0"/>
              </a:rPr>
              <a:t>obstacles</a:t>
            </a:r>
            <a:endParaRPr lang="zh-CN" altLang="en-US" sz="1200" b="0" dirty="0">
              <a:latin typeface="Times New Roman" charset="0"/>
              <a:ea typeface="Times New Roman" charset="0"/>
              <a:cs typeface="Times New Roman" charset="0"/>
            </a:endParaRPr>
          </a:p>
        </p:txBody>
      </p:sp>
      <p:sp>
        <p:nvSpPr>
          <p:cNvPr id="24" name="AutoShape 37"/>
          <p:cNvSpPr>
            <a:spLocks noChangeArrowheads="1"/>
          </p:cNvSpPr>
          <p:nvPr/>
        </p:nvSpPr>
        <p:spPr bwMode="auto">
          <a:xfrm>
            <a:off x="2603500" y="2247900"/>
            <a:ext cx="88900" cy="88900"/>
          </a:xfrm>
          <a:prstGeom prst="star5">
            <a:avLst/>
          </a:prstGeom>
          <a:solidFill>
            <a:schemeClr val="accent1"/>
          </a:solidFill>
          <a:ln w="19050">
            <a:solidFill>
              <a:schemeClr val="tx1"/>
            </a:solidFill>
            <a:miter lim="800000"/>
            <a:headEnd/>
            <a:tailEnd type="none" w="lg" len="lg"/>
          </a:ln>
          <a:effectLst/>
          <a:extLst>
            <a:ext uri="{AF507438-7753-43e0-B8FC-AC1667EBCBE1}"/>
          </a:extLst>
        </p:spPr>
        <p:txBody>
          <a:bodyPr wrap="none" anchor="ctr"/>
          <a:lstStyle/>
          <a:p>
            <a:pPr algn="ctr">
              <a:defRPr/>
            </a:pPr>
            <a:endParaRPr lang="en-US">
              <a:latin typeface="Times New Roman" charset="0"/>
              <a:ea typeface="ＭＳ Ｐゴシック" charset="0"/>
            </a:endParaRPr>
          </a:p>
        </p:txBody>
      </p:sp>
      <p:sp>
        <p:nvSpPr>
          <p:cNvPr id="25" name="Rectangle 38"/>
          <p:cNvSpPr>
            <a:spLocks noChangeArrowheads="1"/>
          </p:cNvSpPr>
          <p:nvPr/>
        </p:nvSpPr>
        <p:spPr bwMode="auto">
          <a:xfrm>
            <a:off x="2197891" y="2226548"/>
            <a:ext cx="650627" cy="338554"/>
          </a:xfrm>
          <a:prstGeom prst="rect">
            <a:avLst/>
          </a:prstGeom>
          <a:noFill/>
          <a:ln w="9525">
            <a:noFill/>
            <a:miter lim="800000"/>
            <a:headEnd/>
            <a:tailEnd/>
          </a:ln>
        </p:spPr>
        <p:txBody>
          <a:bodyPr wrap="none">
            <a:spAutoFit/>
          </a:bodyPr>
          <a:lstStyle/>
          <a:p>
            <a:pPr algn="ctr"/>
            <a:r>
              <a:rPr lang="en-US" altLang="zh-CN" sz="1600" b="0" dirty="0">
                <a:latin typeface="Times New Roman" charset="0"/>
                <a:ea typeface="Times New Roman" charset="0"/>
                <a:cs typeface="Times New Roman" charset="0"/>
              </a:rPr>
              <a:t>target</a:t>
            </a:r>
            <a:endParaRPr lang="zh-CN" altLang="en-US" sz="1600" b="0" dirty="0">
              <a:latin typeface="Times New Roman" charset="0"/>
              <a:ea typeface="Times New Roman" charset="0"/>
              <a:cs typeface="Times New Roman" charset="0"/>
            </a:endParaRPr>
          </a:p>
        </p:txBody>
      </p:sp>
      <p:sp>
        <p:nvSpPr>
          <p:cNvPr id="35" name="AutoShape 39"/>
          <p:cNvSpPr>
            <a:spLocks noChangeArrowheads="1"/>
          </p:cNvSpPr>
          <p:nvPr/>
        </p:nvSpPr>
        <p:spPr bwMode="auto">
          <a:xfrm>
            <a:off x="1468438" y="5875338"/>
            <a:ext cx="88900" cy="88900"/>
          </a:xfrm>
          <a:prstGeom prst="star5">
            <a:avLst/>
          </a:prstGeom>
          <a:solidFill>
            <a:schemeClr val="accent1"/>
          </a:solidFill>
          <a:ln w="19050">
            <a:solidFill>
              <a:schemeClr val="tx1"/>
            </a:solidFill>
            <a:miter lim="800000"/>
            <a:headEnd/>
            <a:tailEnd type="none" w="lg" len="lg"/>
          </a:ln>
          <a:effectLst/>
          <a:extLst>
            <a:ext uri="{AF507438-7753-43e0-B8FC-AC1667EBCBE1}"/>
          </a:extLst>
        </p:spPr>
        <p:txBody>
          <a:bodyPr wrap="none" anchor="ctr"/>
          <a:lstStyle/>
          <a:p>
            <a:pPr algn="ctr">
              <a:defRPr/>
            </a:pPr>
            <a:endParaRPr lang="en-US">
              <a:latin typeface="Times New Roman" charset="0"/>
              <a:ea typeface="ＭＳ Ｐゴシック" charset="0"/>
            </a:endParaRPr>
          </a:p>
        </p:txBody>
      </p:sp>
      <p:sp>
        <p:nvSpPr>
          <p:cNvPr id="36" name="AutoShape 41"/>
          <p:cNvSpPr>
            <a:spLocks noChangeArrowheads="1"/>
          </p:cNvSpPr>
          <p:nvPr/>
        </p:nvSpPr>
        <p:spPr bwMode="auto">
          <a:xfrm>
            <a:off x="2936875" y="5830888"/>
            <a:ext cx="88900" cy="88900"/>
          </a:xfrm>
          <a:prstGeom prst="star5">
            <a:avLst/>
          </a:prstGeom>
          <a:solidFill>
            <a:schemeClr val="accent1"/>
          </a:solidFill>
          <a:ln w="19050">
            <a:solidFill>
              <a:schemeClr val="tx1"/>
            </a:solidFill>
            <a:miter lim="800000"/>
            <a:headEnd/>
            <a:tailEnd type="none" w="lg" len="lg"/>
          </a:ln>
          <a:effectLst/>
          <a:extLst>
            <a:ext uri="{AF507438-7753-43e0-B8FC-AC1667EBCBE1}"/>
          </a:extLst>
        </p:spPr>
        <p:txBody>
          <a:bodyPr wrap="none" anchor="ctr"/>
          <a:lstStyle/>
          <a:p>
            <a:pPr algn="ctr">
              <a:defRPr/>
            </a:pPr>
            <a:endParaRPr lang="en-US">
              <a:latin typeface="Times New Roman" charset="0"/>
              <a:ea typeface="ＭＳ Ｐゴシック" charset="0"/>
            </a:endParaRPr>
          </a:p>
        </p:txBody>
      </p:sp>
      <p:sp>
        <p:nvSpPr>
          <p:cNvPr id="37" name="AutoShape 44"/>
          <p:cNvSpPr>
            <a:spLocks noChangeArrowheads="1"/>
          </p:cNvSpPr>
          <p:nvPr/>
        </p:nvSpPr>
        <p:spPr bwMode="auto">
          <a:xfrm>
            <a:off x="5862638" y="4329113"/>
            <a:ext cx="88900" cy="88900"/>
          </a:xfrm>
          <a:prstGeom prst="star5">
            <a:avLst/>
          </a:prstGeom>
          <a:solidFill>
            <a:schemeClr val="accent1"/>
          </a:solidFill>
          <a:ln w="19050">
            <a:solidFill>
              <a:schemeClr val="tx1"/>
            </a:solidFill>
            <a:miter lim="800000"/>
            <a:headEnd/>
            <a:tailEnd type="none" w="lg" len="lg"/>
          </a:ln>
          <a:effectLst/>
          <a:extLst>
            <a:ext uri="{AF507438-7753-43e0-B8FC-AC1667EBCBE1}"/>
          </a:extLst>
        </p:spPr>
        <p:txBody>
          <a:bodyPr wrap="none" anchor="ctr"/>
          <a:lstStyle/>
          <a:p>
            <a:pPr algn="ctr">
              <a:defRPr/>
            </a:pPr>
            <a:endParaRPr lang="en-US">
              <a:latin typeface="Times New Roman" charset="0"/>
              <a:ea typeface="ＭＳ Ｐゴシック" charset="0"/>
            </a:endParaRPr>
          </a:p>
        </p:txBody>
      </p:sp>
    </p:spTree>
    <p:extLst>
      <p:ext uri="{BB962C8B-B14F-4D97-AF65-F5344CB8AC3E}">
        <p14:creationId xmlns:p14="http://schemas.microsoft.com/office/powerpoint/2010/main" xmlns="" val="35271023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Slide Number Placeholder 2"/>
          <p:cNvSpPr>
            <a:spLocks noGrp="1"/>
          </p:cNvSpPr>
          <p:nvPr>
            <p:ph type="sldNum" sz="quarter" idx="12"/>
          </p:nvPr>
        </p:nvSpPr>
        <p:spPr/>
        <p:txBody>
          <a:bodyPr/>
          <a:lstStyle/>
          <a:p>
            <a:pPr>
              <a:defRPr/>
            </a:pPr>
            <a:fld id="{EE8BA90B-08E0-417D-B80B-6C111DDDDC70}" type="slidenum">
              <a:rPr lang="en-US" smtClean="0">
                <a:solidFill>
                  <a:srgbClr val="000000"/>
                </a:solidFill>
              </a:rPr>
              <a:pPr>
                <a:defRPr/>
              </a:pPr>
              <a:t>24</a:t>
            </a:fld>
            <a:endParaRPr lang="en-US" smtClean="0">
              <a:solidFill>
                <a:srgbClr val="000000"/>
              </a:solidFill>
            </a:endParaRPr>
          </a:p>
        </p:txBody>
      </p:sp>
      <p:sp>
        <p:nvSpPr>
          <p:cNvPr id="13" name="Title 12"/>
          <p:cNvSpPr>
            <a:spLocks noGrp="1"/>
          </p:cNvSpPr>
          <p:nvPr>
            <p:ph type="title"/>
          </p:nvPr>
        </p:nvSpPr>
        <p:spPr/>
        <p:txBody>
          <a:bodyPr/>
          <a:lstStyle/>
          <a:p>
            <a:r>
              <a:rPr lang="en-US" altLang="zh-CN" dirty="0">
                <a:solidFill>
                  <a:schemeClr val="tx2"/>
                </a:solidFill>
              </a:rPr>
              <a:t>X-Y Projection of C-Target</a:t>
            </a:r>
            <a:endParaRPr lang="en-US" dirty="0">
              <a:solidFill>
                <a:schemeClr val="tx2"/>
              </a:solidFill>
            </a:endParaRPr>
          </a:p>
        </p:txBody>
      </p:sp>
      <p:sp>
        <p:nvSpPr>
          <p:cNvPr id="59396" name="Rectangle 4"/>
          <p:cNvSpPr>
            <a:spLocks noChangeArrowheads="1"/>
          </p:cNvSpPr>
          <p:nvPr/>
        </p:nvSpPr>
        <p:spPr bwMode="auto">
          <a:xfrm>
            <a:off x="0" y="0"/>
            <a:ext cx="9144000" cy="0"/>
          </a:xfrm>
          <a:prstGeom prst="rect">
            <a:avLst/>
          </a:prstGeom>
          <a:noFill/>
          <a:ln w="19050" algn="ctr">
            <a:noFill/>
            <a:miter lim="800000"/>
            <a:headEnd/>
            <a:tailEnd/>
          </a:ln>
        </p:spPr>
        <p:txBody>
          <a:bodyPr wrap="none" anchor="ctr">
            <a:spAutoFit/>
          </a:bodyPr>
          <a:lstStyle/>
          <a:p>
            <a:pPr algn="ctr" eaLnBrk="1" hangingPunct="1">
              <a:spcBef>
                <a:spcPct val="50000"/>
              </a:spcBef>
            </a:pPr>
            <a:endParaRPr lang="en-US" b="1">
              <a:solidFill>
                <a:srgbClr val="000000"/>
              </a:solidFill>
              <a:latin typeface="Times New Roman" pitchFamily="18" charset="0"/>
              <a:cs typeface="Arial" charset="0"/>
            </a:endParaRPr>
          </a:p>
        </p:txBody>
      </p:sp>
      <p:sp>
        <p:nvSpPr>
          <p:cNvPr id="59397" name="Rectangle 2"/>
          <p:cNvSpPr>
            <a:spLocks noChangeArrowheads="1"/>
          </p:cNvSpPr>
          <p:nvPr/>
        </p:nvSpPr>
        <p:spPr bwMode="auto">
          <a:xfrm>
            <a:off x="0" y="0"/>
            <a:ext cx="9144000" cy="0"/>
          </a:xfrm>
          <a:prstGeom prst="rect">
            <a:avLst/>
          </a:prstGeom>
          <a:noFill/>
          <a:ln w="19050" algn="ctr">
            <a:noFill/>
            <a:miter lim="800000"/>
            <a:headEnd/>
            <a:tailEnd/>
          </a:ln>
        </p:spPr>
        <p:txBody>
          <a:bodyPr wrap="none" anchor="ctr">
            <a:spAutoFit/>
          </a:bodyPr>
          <a:lstStyle/>
          <a:p>
            <a:pPr algn="ctr" eaLnBrk="1" hangingPunct="1">
              <a:spcBef>
                <a:spcPct val="50000"/>
              </a:spcBef>
            </a:pPr>
            <a:endParaRPr lang="en-US" b="1">
              <a:solidFill>
                <a:srgbClr val="000000"/>
              </a:solidFill>
              <a:latin typeface="Times New Roman" pitchFamily="18" charset="0"/>
              <a:cs typeface="Arial" charset="0"/>
            </a:endParaRPr>
          </a:p>
        </p:txBody>
      </p:sp>
      <p:pic>
        <p:nvPicPr>
          <p:cNvPr id="26" name="Picture 4" descr="CTarget"/>
          <p:cNvPicPr>
            <a:picLocks noChangeAspect="1" noChangeArrowheads="1"/>
          </p:cNvPicPr>
          <p:nvPr/>
        </p:nvPicPr>
        <p:blipFill>
          <a:blip r:embed="rId3" cstate="print"/>
          <a:srcRect l="9932"/>
          <a:stretch>
            <a:fillRect/>
          </a:stretch>
        </p:blipFill>
        <p:spPr bwMode="auto">
          <a:xfrm>
            <a:off x="4090988" y="1497013"/>
            <a:ext cx="5053012" cy="4632325"/>
          </a:xfrm>
          <a:prstGeom prst="rect">
            <a:avLst/>
          </a:prstGeom>
          <a:noFill/>
          <a:ln w="9525">
            <a:noFill/>
            <a:miter lim="800000"/>
            <a:headEnd/>
            <a:tailEnd/>
          </a:ln>
        </p:spPr>
      </p:pic>
      <p:pic>
        <p:nvPicPr>
          <p:cNvPr id="27" name="Picture 5" descr="Capture"/>
          <p:cNvPicPr>
            <a:picLocks noChangeAspect="1" noChangeArrowheads="1"/>
          </p:cNvPicPr>
          <p:nvPr/>
        </p:nvPicPr>
        <p:blipFill>
          <a:blip r:embed="rId4" cstate="print"/>
          <a:srcRect/>
          <a:stretch>
            <a:fillRect/>
          </a:stretch>
        </p:blipFill>
        <p:spPr bwMode="auto">
          <a:xfrm>
            <a:off x="469900" y="1987550"/>
            <a:ext cx="3621088" cy="3551238"/>
          </a:xfrm>
          <a:prstGeom prst="rect">
            <a:avLst/>
          </a:prstGeom>
          <a:noFill/>
          <a:ln w="9525">
            <a:noFill/>
            <a:miter lim="800000"/>
            <a:headEnd/>
            <a:tailEnd/>
          </a:ln>
        </p:spPr>
      </p:pic>
      <p:sp>
        <p:nvSpPr>
          <p:cNvPr id="28" name="Text Box 14"/>
          <p:cNvSpPr txBox="1">
            <a:spLocks noChangeArrowheads="1"/>
          </p:cNvSpPr>
          <p:nvPr/>
        </p:nvSpPr>
        <p:spPr bwMode="auto">
          <a:xfrm>
            <a:off x="513428" y="1325561"/>
            <a:ext cx="4058572" cy="400110"/>
          </a:xfrm>
          <a:prstGeom prst="rect">
            <a:avLst/>
          </a:prstGeom>
          <a:noFill/>
          <a:ln w="9525" algn="ctr">
            <a:noFill/>
            <a:miter lim="800000"/>
            <a:headEnd/>
            <a:tailEnd/>
          </a:ln>
        </p:spPr>
        <p:txBody>
          <a:bodyPr wrap="square">
            <a:spAutoFit/>
          </a:bodyPr>
          <a:lstStyle/>
          <a:p>
            <a:pPr eaLnBrk="1" hangingPunct="1">
              <a:spcBef>
                <a:spcPct val="50000"/>
              </a:spcBef>
            </a:pPr>
            <a:r>
              <a:rPr lang="en-US" sz="2000" b="1" dirty="0" err="1" smtClean="0">
                <a:solidFill>
                  <a:srgbClr val="CC3300"/>
                </a:solidFill>
                <a:latin typeface="Times New Roman" pitchFamily="18" charset="0"/>
                <a:cs typeface="Times New Roman" pitchFamily="18" charset="0"/>
              </a:rPr>
              <a:t>WeBot</a:t>
            </a:r>
            <a:r>
              <a:rPr lang="en-US" sz="2000" b="1" dirty="0" smtClean="0">
                <a:solidFill>
                  <a:srgbClr val="CC3300"/>
                </a:solidFill>
                <a:latin typeface="Times New Roman" pitchFamily="18" charset="0"/>
                <a:cs typeface="Times New Roman" pitchFamily="18" charset="0"/>
              </a:rPr>
              <a:t> environment top view:</a:t>
            </a:r>
          </a:p>
        </p:txBody>
      </p:sp>
      <p:sp>
        <p:nvSpPr>
          <p:cNvPr id="29" name="TextBox 3"/>
          <p:cNvSpPr txBox="1">
            <a:spLocks noChangeArrowheads="1"/>
          </p:cNvSpPr>
          <p:nvPr/>
        </p:nvSpPr>
        <p:spPr bwMode="auto">
          <a:xfrm>
            <a:off x="4707630" y="1320593"/>
            <a:ext cx="3776098" cy="707886"/>
          </a:xfrm>
          <a:prstGeom prst="rect">
            <a:avLst/>
          </a:prstGeom>
          <a:noFill/>
          <a:ln w="9525">
            <a:noFill/>
            <a:miter lim="800000"/>
            <a:headEnd/>
            <a:tailEnd/>
          </a:ln>
        </p:spPr>
        <p:txBody>
          <a:bodyPr wrap="none">
            <a:spAutoFit/>
          </a:bodyPr>
          <a:lstStyle/>
          <a:p>
            <a:pPr marL="228600" indent="-228600" eaLnBrk="1" fontAlgn="auto" hangingPunct="1">
              <a:spcBef>
                <a:spcPts val="0"/>
              </a:spcBef>
              <a:spcAft>
                <a:spcPts val="0"/>
              </a:spcAft>
              <a:buClr>
                <a:srgbClr val="000066"/>
              </a:buClr>
            </a:pPr>
            <a:r>
              <a:rPr lang="en-US" altLang="zh-CN" sz="2000" b="1" dirty="0">
                <a:solidFill>
                  <a:srgbClr val="CC3300"/>
                </a:solidFill>
                <a:latin typeface="Times New Roman" charset="0"/>
                <a:ea typeface="Times New Roman" charset="0"/>
                <a:cs typeface="Times New Roman" charset="0"/>
              </a:rPr>
              <a:t>Simulated C-Target in x-y </a:t>
            </a:r>
            <a:r>
              <a:rPr lang="en-US" altLang="zh-CN" sz="2000" b="1" dirty="0" smtClean="0">
                <a:solidFill>
                  <a:srgbClr val="CC3300"/>
                </a:solidFill>
                <a:latin typeface="Times New Roman" charset="0"/>
                <a:ea typeface="Times New Roman" charset="0"/>
                <a:cs typeface="Times New Roman" charset="0"/>
              </a:rPr>
              <a:t>plane:</a:t>
            </a:r>
            <a:endParaRPr lang="en-US" altLang="zh-CN" sz="2000" b="1" dirty="0">
              <a:solidFill>
                <a:srgbClr val="CC3300"/>
              </a:solidFill>
              <a:latin typeface="Times New Roman" charset="0"/>
              <a:ea typeface="Times New Roman" charset="0"/>
              <a:cs typeface="Times New Roman" charset="0"/>
            </a:endParaRPr>
          </a:p>
          <a:p>
            <a:pPr marL="228600" marR="0" lvl="0" indent="-228600" defTabSz="914400" eaLnBrk="1" fontAlgn="auto" latinLnBrk="0" hangingPunct="1">
              <a:lnSpc>
                <a:spcPct val="100000"/>
              </a:lnSpc>
              <a:spcBef>
                <a:spcPts val="0"/>
              </a:spcBef>
              <a:spcAft>
                <a:spcPts val="0"/>
              </a:spcAft>
              <a:buClr>
                <a:srgbClr val="000066"/>
              </a:buClr>
              <a:buSzTx/>
              <a:buFont typeface="Wingdings" pitchFamily="2" charset="2"/>
              <a:buNone/>
              <a:tabLst/>
              <a:defRPr/>
            </a:pPr>
            <a:endParaRPr lang="en-US" altLang="zh-CN" sz="2000" b="1" dirty="0">
              <a:solidFill>
                <a:srgbClr val="CC3300"/>
              </a:solidFill>
              <a:latin typeface="Times New Roman" charset="0"/>
              <a:ea typeface="Times New Roman" charset="0"/>
              <a:cs typeface="Times New Roman" charset="0"/>
            </a:endParaRPr>
          </a:p>
        </p:txBody>
      </p:sp>
    </p:spTree>
    <p:extLst>
      <p:ext uri="{BB962C8B-B14F-4D97-AF65-F5344CB8AC3E}">
        <p14:creationId xmlns:p14="http://schemas.microsoft.com/office/powerpoint/2010/main" xmlns="" val="207696964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2"/>
          <p:cNvSpPr>
            <a:spLocks noGrp="1"/>
          </p:cNvSpPr>
          <p:nvPr>
            <p:ph type="sldNum" sz="quarter" idx="12"/>
          </p:nvPr>
        </p:nvSpPr>
        <p:spPr/>
        <p:txBody>
          <a:bodyPr/>
          <a:lstStyle/>
          <a:p>
            <a:fld id="{0846A470-E6B9-41AC-9DDF-503EBF334B5B}" type="slidenum">
              <a:rPr lang="en-US"/>
              <a:pPr/>
              <a:t>25</a:t>
            </a:fld>
            <a:endParaRPr lang="en-US"/>
          </a:p>
        </p:txBody>
      </p:sp>
      <p:sp>
        <p:nvSpPr>
          <p:cNvPr id="6" name="Title 5"/>
          <p:cNvSpPr>
            <a:spLocks noGrp="1"/>
          </p:cNvSpPr>
          <p:nvPr>
            <p:ph type="title"/>
          </p:nvPr>
        </p:nvSpPr>
        <p:spPr>
          <a:xfrm>
            <a:off x="1145458" y="2725992"/>
            <a:ext cx="6474542" cy="609600"/>
          </a:xfrm>
        </p:spPr>
        <p:txBody>
          <a:bodyPr>
            <a:noAutofit/>
          </a:bodyPr>
          <a:lstStyle/>
          <a:p>
            <a:r>
              <a:rPr lang="en-US" altLang="en-US" sz="3600" dirty="0">
                <a:solidFill>
                  <a:schemeClr val="tx2"/>
                </a:solidFill>
              </a:rPr>
              <a:t>Active Satisficing Task</a:t>
            </a:r>
            <a:r>
              <a:rPr lang="en-US" altLang="zh-CN" sz="3600" dirty="0">
                <a:solidFill>
                  <a:schemeClr val="tx2"/>
                </a:solidFill>
              </a:rPr>
              <a:t/>
            </a:r>
            <a:br>
              <a:rPr lang="en-US" altLang="zh-CN" sz="3600" dirty="0">
                <a:solidFill>
                  <a:schemeClr val="tx2"/>
                </a:solidFill>
              </a:rPr>
            </a:br>
            <a:r>
              <a:rPr lang="en-US" altLang="zh-CN" sz="3600" dirty="0" smtClean="0">
                <a:solidFill>
                  <a:schemeClr val="tx2"/>
                </a:solidFill>
              </a:rPr>
              <a:t>--</a:t>
            </a:r>
            <a:r>
              <a:rPr lang="en-US" sz="3600" i="1" dirty="0">
                <a:solidFill>
                  <a:schemeClr val="tx2"/>
                </a:solidFill>
              </a:rPr>
              <a:t>Cue Value Extraction by Image Processing</a:t>
            </a:r>
            <a:endParaRPr lang="en-US" altLang="zh-CN" sz="3600" i="1" dirty="0">
              <a:solidFill>
                <a:schemeClr val="tx2"/>
              </a:solidFill>
            </a:endParaRPr>
          </a:p>
        </p:txBody>
      </p:sp>
      <p:sp>
        <p:nvSpPr>
          <p:cNvPr id="8" name="Frame 7"/>
          <p:cNvSpPr/>
          <p:nvPr/>
        </p:nvSpPr>
        <p:spPr>
          <a:xfrm>
            <a:off x="609600" y="1917289"/>
            <a:ext cx="7924800" cy="2227007"/>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xmlns="" val="17823654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Slide Number Placeholder 2"/>
          <p:cNvSpPr>
            <a:spLocks noGrp="1"/>
          </p:cNvSpPr>
          <p:nvPr>
            <p:ph type="sldNum" sz="quarter" idx="12"/>
          </p:nvPr>
        </p:nvSpPr>
        <p:spPr/>
        <p:txBody>
          <a:bodyPr/>
          <a:lstStyle/>
          <a:p>
            <a:pPr>
              <a:defRPr/>
            </a:pPr>
            <a:fld id="{EE8BA90B-08E0-417D-B80B-6C111DDDDC70}" type="slidenum">
              <a:rPr lang="en-US" smtClean="0">
                <a:solidFill>
                  <a:srgbClr val="000000"/>
                </a:solidFill>
              </a:rPr>
              <a:pPr>
                <a:defRPr/>
              </a:pPr>
              <a:t>26</a:t>
            </a:fld>
            <a:endParaRPr lang="en-US" smtClean="0">
              <a:solidFill>
                <a:srgbClr val="000000"/>
              </a:solidFill>
            </a:endParaRPr>
          </a:p>
        </p:txBody>
      </p:sp>
      <p:sp>
        <p:nvSpPr>
          <p:cNvPr id="13" name="Title 12"/>
          <p:cNvSpPr>
            <a:spLocks noGrp="1"/>
          </p:cNvSpPr>
          <p:nvPr>
            <p:ph type="title"/>
          </p:nvPr>
        </p:nvSpPr>
        <p:spPr>
          <a:xfrm>
            <a:off x="1524000" y="228600"/>
            <a:ext cx="7620000" cy="868362"/>
          </a:xfrm>
        </p:spPr>
        <p:txBody>
          <a:bodyPr>
            <a:normAutofit fontScale="90000"/>
          </a:bodyPr>
          <a:lstStyle/>
          <a:p>
            <a:r>
              <a:rPr lang="en-US" altLang="zh-CN" dirty="0">
                <a:solidFill>
                  <a:schemeClr val="tx2"/>
                </a:solidFill>
              </a:rPr>
              <a:t>Shape Detection by Circular Hough Transform</a:t>
            </a:r>
            <a:endParaRPr lang="en-US" dirty="0">
              <a:solidFill>
                <a:schemeClr val="tx2"/>
              </a:solidFill>
            </a:endParaRPr>
          </a:p>
        </p:txBody>
      </p:sp>
      <p:sp>
        <p:nvSpPr>
          <p:cNvPr id="59396" name="Rectangle 4"/>
          <p:cNvSpPr>
            <a:spLocks noChangeArrowheads="1"/>
          </p:cNvSpPr>
          <p:nvPr/>
        </p:nvSpPr>
        <p:spPr bwMode="auto">
          <a:xfrm>
            <a:off x="0" y="0"/>
            <a:ext cx="9144000" cy="0"/>
          </a:xfrm>
          <a:prstGeom prst="rect">
            <a:avLst/>
          </a:prstGeom>
          <a:noFill/>
          <a:ln w="19050" algn="ctr">
            <a:noFill/>
            <a:miter lim="800000"/>
            <a:headEnd/>
            <a:tailEnd/>
          </a:ln>
        </p:spPr>
        <p:txBody>
          <a:bodyPr wrap="none" anchor="ctr">
            <a:spAutoFit/>
          </a:bodyPr>
          <a:lstStyle/>
          <a:p>
            <a:pPr algn="ctr" eaLnBrk="1" hangingPunct="1">
              <a:spcBef>
                <a:spcPct val="50000"/>
              </a:spcBef>
            </a:pPr>
            <a:endParaRPr lang="en-US" b="1">
              <a:solidFill>
                <a:srgbClr val="000000"/>
              </a:solidFill>
              <a:latin typeface="Times New Roman" pitchFamily="18" charset="0"/>
              <a:cs typeface="Arial" charset="0"/>
            </a:endParaRPr>
          </a:p>
        </p:txBody>
      </p:sp>
      <p:sp>
        <p:nvSpPr>
          <p:cNvPr id="59397" name="Rectangle 2"/>
          <p:cNvSpPr>
            <a:spLocks noChangeArrowheads="1"/>
          </p:cNvSpPr>
          <p:nvPr/>
        </p:nvSpPr>
        <p:spPr bwMode="auto">
          <a:xfrm>
            <a:off x="0" y="0"/>
            <a:ext cx="9144000" cy="0"/>
          </a:xfrm>
          <a:prstGeom prst="rect">
            <a:avLst/>
          </a:prstGeom>
          <a:noFill/>
          <a:ln w="19050" algn="ctr">
            <a:noFill/>
            <a:miter lim="800000"/>
            <a:headEnd/>
            <a:tailEnd/>
          </a:ln>
        </p:spPr>
        <p:txBody>
          <a:bodyPr wrap="none" anchor="ctr">
            <a:spAutoFit/>
          </a:bodyPr>
          <a:lstStyle/>
          <a:p>
            <a:pPr algn="ctr" eaLnBrk="1" hangingPunct="1">
              <a:spcBef>
                <a:spcPct val="50000"/>
              </a:spcBef>
            </a:pPr>
            <a:endParaRPr lang="en-US" b="1">
              <a:solidFill>
                <a:srgbClr val="000000"/>
              </a:solidFill>
              <a:latin typeface="Times New Roman" pitchFamily="18" charset="0"/>
              <a:cs typeface="Arial" charset="0"/>
            </a:endParaRPr>
          </a:p>
        </p:txBody>
      </p:sp>
      <p:pic>
        <p:nvPicPr>
          <p:cNvPr id="10" name="Picture 9" descr="../Downloads/CDCdraft_Ryan_Zeyu/figures/FigCHT.jpg">
            <a:extLst>
              <a:ext uri="{FF2B5EF4-FFF2-40B4-BE49-F238E27FC236}">
                <a16:creationId xmlns:a16="http://schemas.microsoft.com/office/drawing/2014/main" xmlns="" id="{95F6E077-9A36-4CAD-A581-097F497644AE}"/>
              </a:ext>
            </a:extLst>
          </p:cNvPr>
          <p:cNvPicPr/>
          <p:nvPr/>
        </p:nvPicPr>
        <p:blipFill rotWithShape="1">
          <a:blip r:embed="rId3" cstate="print">
            <a:extLst>
              <a:ext uri="{28A0092B-C50C-407E-A947-70E740481C1C}">
                <a14:useLocalDpi xmlns:a14="http://schemas.microsoft.com/office/drawing/2010/main" xmlns="" val="0"/>
              </a:ext>
            </a:extLst>
          </a:blip>
          <a:srcRect r="50000"/>
          <a:stretch/>
        </p:blipFill>
        <p:spPr bwMode="auto">
          <a:xfrm>
            <a:off x="614026" y="1388193"/>
            <a:ext cx="2516677" cy="2502450"/>
          </a:xfrm>
          <a:prstGeom prst="rect">
            <a:avLst/>
          </a:prstGeom>
          <a:noFill/>
          <a:ln>
            <a:noFill/>
          </a:ln>
        </p:spPr>
      </p:pic>
      <p:pic>
        <p:nvPicPr>
          <p:cNvPr id="11" name="Picture 10" descr="C:\Users\LISC\Desktop\CDC figures\old\Box_CHT.png">
            <a:extLst>
              <a:ext uri="{FF2B5EF4-FFF2-40B4-BE49-F238E27FC236}">
                <a16:creationId xmlns:a16="http://schemas.microsoft.com/office/drawing/2014/main" xmlns="" id="{46FD1E0C-BF4E-4077-BE77-52E6D2B0E545}"/>
              </a:ext>
            </a:extLst>
          </p:cNvPr>
          <p:cNvPicPr/>
          <p:nvPr/>
        </p:nvPicPr>
        <p:blipFill rotWithShape="1">
          <a:blip r:embed="rId4" cstate="print">
            <a:extLst>
              <a:ext uri="{28A0092B-C50C-407E-A947-70E740481C1C}">
                <a14:useLocalDpi xmlns:a14="http://schemas.microsoft.com/office/drawing/2010/main" xmlns="" val="0"/>
              </a:ext>
            </a:extLst>
          </a:blip>
          <a:srcRect l="10632" t="4923" r="8683"/>
          <a:stretch/>
        </p:blipFill>
        <p:spPr bwMode="auto">
          <a:xfrm>
            <a:off x="3430369" y="1388193"/>
            <a:ext cx="5090748" cy="2857500"/>
          </a:xfrm>
          <a:prstGeom prst="rect">
            <a:avLst/>
          </a:prstGeom>
          <a:noFill/>
          <a:extLst/>
        </p:spPr>
      </p:pic>
      <p:pic>
        <p:nvPicPr>
          <p:cNvPr id="12" name="Picture 11" descr="../Downloads/CDCdraft_Ryan_Zeyu/figures/FigCHT.jpg">
            <a:extLst>
              <a:ext uri="{FF2B5EF4-FFF2-40B4-BE49-F238E27FC236}">
                <a16:creationId xmlns:a16="http://schemas.microsoft.com/office/drawing/2014/main" xmlns="" id="{7A68FB19-1E65-4496-B467-E939855A9E2C}"/>
              </a:ext>
            </a:extLst>
          </p:cNvPr>
          <p:cNvPicPr/>
          <p:nvPr/>
        </p:nvPicPr>
        <p:blipFill rotWithShape="1">
          <a:blip r:embed="rId3" cstate="print">
            <a:extLst>
              <a:ext uri="{28A0092B-C50C-407E-A947-70E740481C1C}">
                <a14:useLocalDpi xmlns:a14="http://schemas.microsoft.com/office/drawing/2010/main" xmlns="" val="0"/>
              </a:ext>
            </a:extLst>
          </a:blip>
          <a:srcRect l="50000"/>
          <a:stretch/>
        </p:blipFill>
        <p:spPr bwMode="auto">
          <a:xfrm>
            <a:off x="614026" y="3890643"/>
            <a:ext cx="2516677" cy="2502450"/>
          </a:xfrm>
          <a:prstGeom prst="rect">
            <a:avLst/>
          </a:prstGeom>
          <a:noFill/>
          <a:ln>
            <a:noFill/>
          </a:ln>
        </p:spPr>
      </p:pic>
      <p:sp>
        <p:nvSpPr>
          <p:cNvPr id="14" name="TextBox 13"/>
          <p:cNvSpPr txBox="1"/>
          <p:nvPr/>
        </p:nvSpPr>
        <p:spPr>
          <a:xfrm>
            <a:off x="3513896" y="4415157"/>
            <a:ext cx="5172904" cy="1015663"/>
          </a:xfrm>
          <a:prstGeom prst="rect">
            <a:avLst/>
          </a:prstGeom>
          <a:noFill/>
        </p:spPr>
        <p:txBody>
          <a:bodyPr wrap="square" rtlCol="0">
            <a:spAutoFit/>
          </a:bodyPr>
          <a:lstStyle/>
          <a:p>
            <a:pPr algn="l">
              <a:buFont typeface="Wingdings" pitchFamily="2" charset="2"/>
              <a:buChar char="§"/>
            </a:pPr>
            <a:r>
              <a:rPr lang="en-US" sz="2000" b="0" dirty="0" smtClean="0">
                <a:latin typeface="Times New Roman" charset="0"/>
                <a:ea typeface="Times New Roman" charset="0"/>
                <a:cs typeface="Times New Roman" charset="0"/>
              </a:rPr>
              <a:t>   Perform edge detection on a grayscale image</a:t>
            </a:r>
          </a:p>
          <a:p>
            <a:pPr algn="l">
              <a:buFont typeface="Wingdings" pitchFamily="2" charset="2"/>
              <a:buChar char="§"/>
            </a:pPr>
            <a:r>
              <a:rPr lang="en-US" sz="2000" b="0" dirty="0" smtClean="0">
                <a:latin typeface="Times New Roman" charset="0"/>
                <a:ea typeface="Times New Roman" charset="0"/>
                <a:cs typeface="Times New Roman" charset="0"/>
              </a:rPr>
              <a:t>   Draw a circle with a radius </a:t>
            </a:r>
            <a:r>
              <a:rPr lang="en-US" sz="2000" b="0" i="1" dirty="0" err="1" smtClean="0">
                <a:latin typeface="Times New Roman" charset="0"/>
                <a:ea typeface="Times New Roman" charset="0"/>
                <a:cs typeface="Times New Roman" charset="0"/>
              </a:rPr>
              <a:t>r</a:t>
            </a:r>
            <a:r>
              <a:rPr lang="en-US" sz="2000" b="0" i="1" baseline="-25000" dirty="0" err="1" smtClean="0">
                <a:latin typeface="Times New Roman" charset="0"/>
                <a:ea typeface="Times New Roman" charset="0"/>
                <a:cs typeface="Times New Roman" charset="0"/>
              </a:rPr>
              <a:t>specific</a:t>
            </a:r>
            <a:r>
              <a:rPr lang="en-US" sz="2000" b="0" i="1" dirty="0" smtClean="0">
                <a:latin typeface="Times New Roman" charset="0"/>
                <a:ea typeface="Times New Roman" charset="0"/>
                <a:cs typeface="Times New Roman" charset="0"/>
              </a:rPr>
              <a:t> </a:t>
            </a:r>
            <a:r>
              <a:rPr lang="en-US" sz="2000" b="0" dirty="0" smtClean="0">
                <a:latin typeface="Times New Roman" charset="0"/>
                <a:ea typeface="Times New Roman" charset="0"/>
                <a:cs typeface="Times New Roman" charset="0"/>
              </a:rPr>
              <a:t>for each edge point in the subspace of Hough space        </a:t>
            </a:r>
            <a:endParaRPr lang="en-US" sz="2000" b="0" dirty="0">
              <a:latin typeface="Times New Roman" charset="0"/>
              <a:ea typeface="Times New Roman" charset="0"/>
              <a:cs typeface="Times New Roman" charset="0"/>
            </a:endParaRPr>
          </a:p>
        </p:txBody>
      </p:sp>
    </p:spTree>
    <p:extLst>
      <p:ext uri="{BB962C8B-B14F-4D97-AF65-F5344CB8AC3E}">
        <p14:creationId xmlns:p14="http://schemas.microsoft.com/office/powerpoint/2010/main" xmlns="" val="161291968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Slide Number Placeholder 2"/>
          <p:cNvSpPr>
            <a:spLocks noGrp="1"/>
          </p:cNvSpPr>
          <p:nvPr>
            <p:ph type="sldNum" sz="quarter" idx="12"/>
          </p:nvPr>
        </p:nvSpPr>
        <p:spPr/>
        <p:txBody>
          <a:bodyPr/>
          <a:lstStyle/>
          <a:p>
            <a:pPr>
              <a:defRPr/>
            </a:pPr>
            <a:fld id="{EE8BA90B-08E0-417D-B80B-6C111DDDDC70}" type="slidenum">
              <a:rPr lang="en-US" smtClean="0">
                <a:solidFill>
                  <a:srgbClr val="000000"/>
                </a:solidFill>
              </a:rPr>
              <a:pPr>
                <a:defRPr/>
              </a:pPr>
              <a:t>27</a:t>
            </a:fld>
            <a:endParaRPr lang="en-US" smtClean="0">
              <a:solidFill>
                <a:srgbClr val="000000"/>
              </a:solidFill>
            </a:endParaRPr>
          </a:p>
        </p:txBody>
      </p:sp>
      <p:sp>
        <p:nvSpPr>
          <p:cNvPr id="13" name="Title 12"/>
          <p:cNvSpPr>
            <a:spLocks noGrp="1"/>
          </p:cNvSpPr>
          <p:nvPr>
            <p:ph type="title"/>
          </p:nvPr>
        </p:nvSpPr>
        <p:spPr>
          <a:xfrm>
            <a:off x="1524000" y="228600"/>
            <a:ext cx="7620000" cy="868362"/>
          </a:xfrm>
        </p:spPr>
        <p:txBody>
          <a:bodyPr>
            <a:normAutofit/>
          </a:bodyPr>
          <a:lstStyle/>
          <a:p>
            <a:r>
              <a:rPr lang="en-US" altLang="zh-CN" dirty="0">
                <a:solidFill>
                  <a:schemeClr val="tx2"/>
                </a:solidFill>
              </a:rPr>
              <a:t>Circular Hough Transform with Shadow</a:t>
            </a:r>
            <a:endParaRPr lang="en-US" dirty="0">
              <a:solidFill>
                <a:schemeClr val="tx2"/>
              </a:solidFill>
            </a:endParaRPr>
          </a:p>
        </p:txBody>
      </p:sp>
      <p:sp>
        <p:nvSpPr>
          <p:cNvPr id="59396" name="Rectangle 4"/>
          <p:cNvSpPr>
            <a:spLocks noChangeArrowheads="1"/>
          </p:cNvSpPr>
          <p:nvPr/>
        </p:nvSpPr>
        <p:spPr bwMode="auto">
          <a:xfrm>
            <a:off x="0" y="0"/>
            <a:ext cx="9144000" cy="0"/>
          </a:xfrm>
          <a:prstGeom prst="rect">
            <a:avLst/>
          </a:prstGeom>
          <a:noFill/>
          <a:ln w="19050" algn="ctr">
            <a:noFill/>
            <a:miter lim="800000"/>
            <a:headEnd/>
            <a:tailEnd/>
          </a:ln>
        </p:spPr>
        <p:txBody>
          <a:bodyPr wrap="none" anchor="ctr">
            <a:spAutoFit/>
          </a:bodyPr>
          <a:lstStyle/>
          <a:p>
            <a:pPr algn="ctr" eaLnBrk="1" hangingPunct="1">
              <a:spcBef>
                <a:spcPct val="50000"/>
              </a:spcBef>
            </a:pPr>
            <a:endParaRPr lang="en-US" b="1">
              <a:solidFill>
                <a:srgbClr val="000000"/>
              </a:solidFill>
              <a:latin typeface="Times New Roman" pitchFamily="18" charset="0"/>
              <a:cs typeface="Arial" charset="0"/>
            </a:endParaRPr>
          </a:p>
        </p:txBody>
      </p:sp>
      <p:sp>
        <p:nvSpPr>
          <p:cNvPr id="59397" name="Rectangle 2"/>
          <p:cNvSpPr>
            <a:spLocks noChangeArrowheads="1"/>
          </p:cNvSpPr>
          <p:nvPr/>
        </p:nvSpPr>
        <p:spPr bwMode="auto">
          <a:xfrm>
            <a:off x="0" y="0"/>
            <a:ext cx="9144000" cy="0"/>
          </a:xfrm>
          <a:prstGeom prst="rect">
            <a:avLst/>
          </a:prstGeom>
          <a:noFill/>
          <a:ln w="19050" algn="ctr">
            <a:noFill/>
            <a:miter lim="800000"/>
            <a:headEnd/>
            <a:tailEnd/>
          </a:ln>
        </p:spPr>
        <p:txBody>
          <a:bodyPr wrap="none" anchor="ctr">
            <a:spAutoFit/>
          </a:bodyPr>
          <a:lstStyle/>
          <a:p>
            <a:pPr algn="ctr" eaLnBrk="1" hangingPunct="1">
              <a:spcBef>
                <a:spcPct val="50000"/>
              </a:spcBef>
            </a:pPr>
            <a:endParaRPr lang="en-US" b="1">
              <a:solidFill>
                <a:srgbClr val="000000"/>
              </a:solidFill>
              <a:latin typeface="Times New Roman" pitchFamily="18" charset="0"/>
              <a:cs typeface="Arial" charset="0"/>
            </a:endParaRPr>
          </a:p>
        </p:txBody>
      </p:sp>
      <p:pic>
        <p:nvPicPr>
          <p:cNvPr id="15" name="Picture 14" descr="C:\Users\LISC\Desktop\CDC figures\old\Sphere_CHT.png">
            <a:extLst>
              <a:ext uri="{FF2B5EF4-FFF2-40B4-BE49-F238E27FC236}">
                <a16:creationId xmlns:a16="http://schemas.microsoft.com/office/drawing/2014/main" xmlns="" id="{F3AFE68D-E94A-4F73-8C6D-A3BF7A9C9461}"/>
              </a:ext>
            </a:extLst>
          </p:cNvPr>
          <p:cNvPicPr/>
          <p:nvPr/>
        </p:nvPicPr>
        <p:blipFill rotWithShape="1">
          <a:blip r:embed="rId3" cstate="print">
            <a:extLst>
              <a:ext uri="{28A0092B-C50C-407E-A947-70E740481C1C}">
                <a14:useLocalDpi xmlns:a14="http://schemas.microsoft.com/office/drawing/2010/main" xmlns="" val="0"/>
              </a:ext>
            </a:extLst>
          </a:blip>
          <a:srcRect l="11356" t="3258" r="10019"/>
          <a:stretch/>
        </p:blipFill>
        <p:spPr bwMode="auto">
          <a:xfrm>
            <a:off x="1318845" y="1490840"/>
            <a:ext cx="6506309" cy="3970789"/>
          </a:xfrm>
          <a:prstGeom prst="rect">
            <a:avLst/>
          </a:prstGeom>
          <a:noFill/>
          <a:extLst/>
        </p:spPr>
      </p:pic>
    </p:spTree>
    <p:extLst>
      <p:ext uri="{BB962C8B-B14F-4D97-AF65-F5344CB8AC3E}">
        <p14:creationId xmlns:p14="http://schemas.microsoft.com/office/powerpoint/2010/main" xmlns="" val="33437524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Slide Number Placeholder 2"/>
          <p:cNvSpPr>
            <a:spLocks noGrp="1"/>
          </p:cNvSpPr>
          <p:nvPr>
            <p:ph type="sldNum" sz="quarter" idx="12"/>
          </p:nvPr>
        </p:nvSpPr>
        <p:spPr/>
        <p:txBody>
          <a:bodyPr/>
          <a:lstStyle/>
          <a:p>
            <a:pPr>
              <a:defRPr/>
            </a:pPr>
            <a:fld id="{EE8BA90B-08E0-417D-B80B-6C111DDDDC70}" type="slidenum">
              <a:rPr lang="en-US" smtClean="0">
                <a:solidFill>
                  <a:srgbClr val="000000"/>
                </a:solidFill>
              </a:rPr>
              <a:pPr>
                <a:defRPr/>
              </a:pPr>
              <a:t>28</a:t>
            </a:fld>
            <a:endParaRPr lang="en-US" smtClean="0">
              <a:solidFill>
                <a:srgbClr val="000000"/>
              </a:solidFill>
            </a:endParaRPr>
          </a:p>
        </p:txBody>
      </p:sp>
      <p:sp>
        <p:nvSpPr>
          <p:cNvPr id="13" name="Title 12"/>
          <p:cNvSpPr>
            <a:spLocks noGrp="1"/>
          </p:cNvSpPr>
          <p:nvPr>
            <p:ph type="title"/>
          </p:nvPr>
        </p:nvSpPr>
        <p:spPr>
          <a:xfrm>
            <a:off x="1318845" y="175118"/>
            <a:ext cx="7620000" cy="868362"/>
          </a:xfrm>
        </p:spPr>
        <p:txBody>
          <a:bodyPr>
            <a:normAutofit/>
          </a:bodyPr>
          <a:lstStyle/>
          <a:p>
            <a:r>
              <a:rPr lang="en-US" altLang="zh-CN">
                <a:solidFill>
                  <a:srgbClr val="000066"/>
                </a:solidFill>
              </a:rPr>
              <a:t>Color Appearance Parameters</a:t>
            </a:r>
            <a:endParaRPr lang="en-US" dirty="0">
              <a:solidFill>
                <a:srgbClr val="000066"/>
              </a:solidFill>
            </a:endParaRPr>
          </a:p>
        </p:txBody>
      </p:sp>
      <p:sp>
        <p:nvSpPr>
          <p:cNvPr id="59396" name="Rectangle 4"/>
          <p:cNvSpPr>
            <a:spLocks noChangeArrowheads="1"/>
          </p:cNvSpPr>
          <p:nvPr/>
        </p:nvSpPr>
        <p:spPr bwMode="auto">
          <a:xfrm>
            <a:off x="0" y="0"/>
            <a:ext cx="9144000" cy="0"/>
          </a:xfrm>
          <a:prstGeom prst="rect">
            <a:avLst/>
          </a:prstGeom>
          <a:noFill/>
          <a:ln w="19050" algn="ctr">
            <a:noFill/>
            <a:miter lim="800000"/>
            <a:headEnd/>
            <a:tailEnd/>
          </a:ln>
        </p:spPr>
        <p:txBody>
          <a:bodyPr wrap="none" anchor="ctr">
            <a:spAutoFit/>
          </a:bodyPr>
          <a:lstStyle/>
          <a:p>
            <a:pPr algn="ctr" eaLnBrk="1" hangingPunct="1">
              <a:spcBef>
                <a:spcPct val="50000"/>
              </a:spcBef>
            </a:pPr>
            <a:endParaRPr lang="en-US" b="1">
              <a:solidFill>
                <a:srgbClr val="000000"/>
              </a:solidFill>
              <a:latin typeface="Times New Roman" pitchFamily="18" charset="0"/>
              <a:cs typeface="Arial" charset="0"/>
            </a:endParaRPr>
          </a:p>
        </p:txBody>
      </p:sp>
      <p:sp>
        <p:nvSpPr>
          <p:cNvPr id="59397" name="Rectangle 2"/>
          <p:cNvSpPr>
            <a:spLocks noChangeArrowheads="1"/>
          </p:cNvSpPr>
          <p:nvPr/>
        </p:nvSpPr>
        <p:spPr bwMode="auto">
          <a:xfrm>
            <a:off x="0" y="0"/>
            <a:ext cx="9144000" cy="0"/>
          </a:xfrm>
          <a:prstGeom prst="rect">
            <a:avLst/>
          </a:prstGeom>
          <a:noFill/>
          <a:ln w="19050" algn="ctr">
            <a:noFill/>
            <a:miter lim="800000"/>
            <a:headEnd/>
            <a:tailEnd/>
          </a:ln>
        </p:spPr>
        <p:txBody>
          <a:bodyPr wrap="none" anchor="ctr">
            <a:spAutoFit/>
          </a:bodyPr>
          <a:lstStyle/>
          <a:p>
            <a:pPr algn="ctr" eaLnBrk="1" hangingPunct="1">
              <a:spcBef>
                <a:spcPct val="50000"/>
              </a:spcBef>
            </a:pPr>
            <a:endParaRPr lang="en-US" b="1">
              <a:solidFill>
                <a:srgbClr val="000000"/>
              </a:solidFill>
              <a:latin typeface="Times New Roman" pitchFamily="18" charset="0"/>
              <a:cs typeface="Arial" charset="0"/>
            </a:endParaRPr>
          </a:p>
        </p:txBody>
      </p:sp>
      <p:pic>
        <p:nvPicPr>
          <p:cNvPr id="7" name="Picture 6" descr="C:\Users\LISC\Desktop\CDC figures\old\hsv-color-model.png">
            <a:extLst>
              <a:ext uri="{FF2B5EF4-FFF2-40B4-BE49-F238E27FC236}">
                <a16:creationId xmlns:a16="http://schemas.microsoft.com/office/drawing/2014/main" xmlns="" id="{5C32AF23-22BD-4F44-86A5-CB46CA3E824F}"/>
              </a:ext>
            </a:extLst>
          </p:cNvPr>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2016711" y="3202842"/>
            <a:ext cx="4920420" cy="2843335"/>
          </a:xfrm>
          <a:prstGeom prst="rect">
            <a:avLst/>
          </a:prstGeom>
          <a:noFill/>
          <a:extLst/>
        </p:spPr>
      </p:pic>
      <p:sp>
        <p:nvSpPr>
          <p:cNvPr id="8" name="Rectangle 7">
            <a:extLst>
              <a:ext uri="{FF2B5EF4-FFF2-40B4-BE49-F238E27FC236}">
                <a16:creationId xmlns:a16="http://schemas.microsoft.com/office/drawing/2014/main" xmlns="" id="{92B3DBC5-364A-4435-9ECC-392ABC6462C9}"/>
              </a:ext>
            </a:extLst>
          </p:cNvPr>
          <p:cNvSpPr/>
          <p:nvPr/>
        </p:nvSpPr>
        <p:spPr>
          <a:xfrm>
            <a:off x="721538" y="1353653"/>
            <a:ext cx="7036114" cy="1323439"/>
          </a:xfrm>
          <a:prstGeom prst="rect">
            <a:avLst/>
          </a:prstGeom>
        </p:spPr>
        <p:txBody>
          <a:bodyPr wrap="square">
            <a:spAutoFit/>
          </a:bodyPr>
          <a:lstStyle/>
          <a:p>
            <a:pPr algn="just"/>
            <a:r>
              <a:rPr lang="en-US" sz="2000" b="0" dirty="0">
                <a:latin typeface="Times New Roman" charset="0"/>
                <a:ea typeface="Times New Roman" charset="0"/>
                <a:cs typeface="Times New Roman" charset="0"/>
              </a:rPr>
              <a:t>Two ways to generate feature vector: </a:t>
            </a:r>
          </a:p>
          <a:p>
            <a:pPr algn="just">
              <a:buFont typeface="Wingdings" pitchFamily="2" charset="2"/>
              <a:buChar char="§"/>
            </a:pPr>
            <a:r>
              <a:rPr lang="en-US" sz="2000" b="0" dirty="0">
                <a:latin typeface="Times New Roman" charset="0"/>
                <a:ea typeface="Times New Roman" charset="0"/>
                <a:cs typeface="Times New Roman" charset="0"/>
              </a:rPr>
              <a:t> Mean value of R,G,B respectively: [𝑅, 𝐺, 𝐵]</a:t>
            </a:r>
          </a:p>
          <a:p>
            <a:pPr algn="just">
              <a:buFont typeface="Wingdings" pitchFamily="2" charset="2"/>
              <a:buChar char="§"/>
            </a:pPr>
            <a:r>
              <a:rPr lang="en-US" sz="2000" b="0" dirty="0">
                <a:latin typeface="Times New Roman" charset="0"/>
                <a:ea typeface="Times New Roman" charset="0"/>
                <a:cs typeface="Times New Roman" charset="0"/>
              </a:rPr>
              <a:t> Transform RGB values into hue, saturation and value (HSV) and use Hue as the feature </a:t>
            </a:r>
          </a:p>
        </p:txBody>
      </p:sp>
    </p:spTree>
    <p:extLst>
      <p:ext uri="{BB962C8B-B14F-4D97-AF65-F5344CB8AC3E}">
        <p14:creationId xmlns:p14="http://schemas.microsoft.com/office/powerpoint/2010/main" xmlns="" val="107842939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Slide Number Placeholder 2"/>
          <p:cNvSpPr>
            <a:spLocks noGrp="1"/>
          </p:cNvSpPr>
          <p:nvPr>
            <p:ph type="sldNum" sz="quarter" idx="12"/>
          </p:nvPr>
        </p:nvSpPr>
        <p:spPr/>
        <p:txBody>
          <a:bodyPr/>
          <a:lstStyle/>
          <a:p>
            <a:pPr>
              <a:defRPr/>
            </a:pPr>
            <a:fld id="{EE8BA90B-08E0-417D-B80B-6C111DDDDC70}" type="slidenum">
              <a:rPr lang="en-US" smtClean="0">
                <a:solidFill>
                  <a:srgbClr val="000000"/>
                </a:solidFill>
              </a:rPr>
              <a:pPr>
                <a:defRPr/>
              </a:pPr>
              <a:t>29</a:t>
            </a:fld>
            <a:endParaRPr lang="en-US" smtClean="0">
              <a:solidFill>
                <a:srgbClr val="000000"/>
              </a:solidFill>
            </a:endParaRPr>
          </a:p>
        </p:txBody>
      </p:sp>
      <p:sp>
        <p:nvSpPr>
          <p:cNvPr id="13" name="Title 12"/>
          <p:cNvSpPr>
            <a:spLocks noGrp="1"/>
          </p:cNvSpPr>
          <p:nvPr>
            <p:ph type="title"/>
          </p:nvPr>
        </p:nvSpPr>
        <p:spPr>
          <a:xfrm>
            <a:off x="1318845" y="175118"/>
            <a:ext cx="7620000" cy="868362"/>
          </a:xfrm>
        </p:spPr>
        <p:txBody>
          <a:bodyPr>
            <a:normAutofit fontScale="90000"/>
          </a:bodyPr>
          <a:lstStyle/>
          <a:p>
            <a:r>
              <a:rPr lang="en-US" altLang="zh-CN" dirty="0">
                <a:solidFill>
                  <a:schemeClr val="tx2"/>
                </a:solidFill>
              </a:rPr>
              <a:t>Texture Detection </a:t>
            </a:r>
            <a:r>
              <a:rPr lang="en-US" altLang="zh-CN" dirty="0" smtClean="0">
                <a:solidFill>
                  <a:schemeClr val="tx2"/>
                </a:solidFill>
              </a:rPr>
              <a:t/>
            </a:r>
            <a:br>
              <a:rPr lang="en-US" altLang="zh-CN" dirty="0" smtClean="0">
                <a:solidFill>
                  <a:schemeClr val="tx2"/>
                </a:solidFill>
              </a:rPr>
            </a:br>
            <a:r>
              <a:rPr lang="en-US" altLang="zh-CN" dirty="0" smtClean="0">
                <a:solidFill>
                  <a:schemeClr val="tx2"/>
                </a:solidFill>
              </a:rPr>
              <a:t>Using </a:t>
            </a:r>
            <a:r>
              <a:rPr lang="en-US" altLang="zh-CN" dirty="0">
                <a:solidFill>
                  <a:schemeClr val="tx2"/>
                </a:solidFill>
              </a:rPr>
              <a:t>Local Binary Patterns</a:t>
            </a:r>
            <a:endParaRPr lang="en-US" dirty="0">
              <a:solidFill>
                <a:schemeClr val="tx2"/>
              </a:solidFill>
            </a:endParaRPr>
          </a:p>
        </p:txBody>
      </p:sp>
      <p:sp>
        <p:nvSpPr>
          <p:cNvPr id="59396" name="Rectangle 4"/>
          <p:cNvSpPr>
            <a:spLocks noChangeArrowheads="1"/>
          </p:cNvSpPr>
          <p:nvPr/>
        </p:nvSpPr>
        <p:spPr bwMode="auto">
          <a:xfrm>
            <a:off x="0" y="0"/>
            <a:ext cx="9144000" cy="0"/>
          </a:xfrm>
          <a:prstGeom prst="rect">
            <a:avLst/>
          </a:prstGeom>
          <a:noFill/>
          <a:ln w="19050" algn="ctr">
            <a:noFill/>
            <a:miter lim="800000"/>
            <a:headEnd/>
            <a:tailEnd/>
          </a:ln>
        </p:spPr>
        <p:txBody>
          <a:bodyPr wrap="none" anchor="ctr">
            <a:spAutoFit/>
          </a:bodyPr>
          <a:lstStyle/>
          <a:p>
            <a:pPr algn="ctr" eaLnBrk="1" hangingPunct="1">
              <a:spcBef>
                <a:spcPct val="50000"/>
              </a:spcBef>
            </a:pPr>
            <a:endParaRPr lang="en-US" b="1">
              <a:solidFill>
                <a:srgbClr val="000000"/>
              </a:solidFill>
              <a:latin typeface="Times New Roman" pitchFamily="18" charset="0"/>
              <a:cs typeface="Arial" charset="0"/>
            </a:endParaRPr>
          </a:p>
        </p:txBody>
      </p:sp>
      <p:sp>
        <p:nvSpPr>
          <p:cNvPr id="59397" name="Rectangle 2"/>
          <p:cNvSpPr>
            <a:spLocks noChangeArrowheads="1"/>
          </p:cNvSpPr>
          <p:nvPr/>
        </p:nvSpPr>
        <p:spPr bwMode="auto">
          <a:xfrm>
            <a:off x="0" y="0"/>
            <a:ext cx="9144000" cy="0"/>
          </a:xfrm>
          <a:prstGeom prst="rect">
            <a:avLst/>
          </a:prstGeom>
          <a:noFill/>
          <a:ln w="19050" algn="ctr">
            <a:noFill/>
            <a:miter lim="800000"/>
            <a:headEnd/>
            <a:tailEnd/>
          </a:ln>
        </p:spPr>
        <p:txBody>
          <a:bodyPr wrap="none" anchor="ctr">
            <a:spAutoFit/>
          </a:bodyPr>
          <a:lstStyle/>
          <a:p>
            <a:pPr algn="ctr" eaLnBrk="1" hangingPunct="1">
              <a:spcBef>
                <a:spcPct val="50000"/>
              </a:spcBef>
            </a:pPr>
            <a:endParaRPr lang="en-US" b="1">
              <a:solidFill>
                <a:srgbClr val="000000"/>
              </a:solidFill>
              <a:latin typeface="Times New Roman" pitchFamily="18" charset="0"/>
              <a:cs typeface="Arial" charset="0"/>
            </a:endParaRPr>
          </a:p>
        </p:txBody>
      </p:sp>
      <p:sp>
        <p:nvSpPr>
          <p:cNvPr id="9" name="Rectangle 8">
            <a:extLst>
              <a:ext uri="{FF2B5EF4-FFF2-40B4-BE49-F238E27FC236}">
                <a16:creationId xmlns:a16="http://schemas.microsoft.com/office/drawing/2014/main" xmlns="" id="{9C0338EE-6027-47F4-8F4E-7D69530A0FBD}"/>
              </a:ext>
            </a:extLst>
          </p:cNvPr>
          <p:cNvSpPr/>
          <p:nvPr/>
        </p:nvSpPr>
        <p:spPr>
          <a:xfrm flipH="1">
            <a:off x="821929" y="1289182"/>
            <a:ext cx="7233009" cy="1015663"/>
          </a:xfrm>
          <a:prstGeom prst="rect">
            <a:avLst/>
          </a:prstGeom>
        </p:spPr>
        <p:txBody>
          <a:bodyPr wrap="square">
            <a:spAutoFit/>
          </a:bodyPr>
          <a:lstStyle/>
          <a:p>
            <a:pPr algn="just"/>
            <a:r>
              <a:rPr lang="en-US" sz="2000" b="0" dirty="0">
                <a:latin typeface="Times New Roman" charset="0"/>
                <a:ea typeface="Times New Roman" charset="0"/>
                <a:cs typeface="Times New Roman" charset="0"/>
              </a:rPr>
              <a:t>Using a </a:t>
            </a:r>
            <a:r>
              <a:rPr lang="en-US" sz="2000" b="0" dirty="0" err="1">
                <a:latin typeface="Times New Roman" charset="0"/>
                <a:ea typeface="Times New Roman" charset="0"/>
                <a:cs typeface="Times New Roman" charset="0"/>
              </a:rPr>
              <a:t>boolean</a:t>
            </a:r>
            <a:r>
              <a:rPr lang="en-US" sz="2000" b="0" dirty="0">
                <a:latin typeface="Times New Roman" charset="0"/>
                <a:ea typeface="Times New Roman" charset="0"/>
                <a:cs typeface="Times New Roman" charset="0"/>
              </a:rPr>
              <a:t> comparison of each pixel’s brightness relative to that of its neighbors.</a:t>
            </a:r>
          </a:p>
          <a:p>
            <a:pPr algn="just">
              <a:buFont typeface="Wingdings" pitchFamily="2" charset="2"/>
              <a:buChar char="§"/>
            </a:pPr>
            <a:endParaRPr lang="en-US" sz="2000" b="0" dirty="0"/>
          </a:p>
        </p:txBody>
      </p:sp>
      <p:pic>
        <p:nvPicPr>
          <p:cNvPr id="10" name="Picture 9" descr="../Downloads/CDCdraft_Ryan_Zeyu/figures/ZClbpapple.png">
            <a:extLst>
              <a:ext uri="{FF2B5EF4-FFF2-40B4-BE49-F238E27FC236}">
                <a16:creationId xmlns:a16="http://schemas.microsoft.com/office/drawing/2014/main" xmlns="" id="{23419167-414A-49BF-ADD9-47495DCDF234}"/>
              </a:ext>
            </a:extLst>
          </p:cNvPr>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982913" y="2331158"/>
            <a:ext cx="4900774" cy="1777430"/>
          </a:xfrm>
          <a:prstGeom prst="rect">
            <a:avLst/>
          </a:prstGeom>
          <a:noFill/>
          <a:ln>
            <a:noFill/>
          </a:ln>
        </p:spPr>
      </p:pic>
      <p:pic>
        <p:nvPicPr>
          <p:cNvPr id="11" name="Picture 10" descr="../Downloads/CDCdraft_Ryan_Zeyu/figures/ZClbpwatermelon.png">
            <a:extLst>
              <a:ext uri="{FF2B5EF4-FFF2-40B4-BE49-F238E27FC236}">
                <a16:creationId xmlns:a16="http://schemas.microsoft.com/office/drawing/2014/main" xmlns="" id="{990044FB-5096-474C-8F66-624BDFAB1B7E}"/>
              </a:ext>
            </a:extLst>
          </p:cNvPr>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1982913" y="4108588"/>
            <a:ext cx="4900774" cy="2139812"/>
          </a:xfrm>
          <a:prstGeom prst="rect">
            <a:avLst/>
          </a:prstGeom>
          <a:noFill/>
          <a:ln>
            <a:noFill/>
          </a:ln>
        </p:spPr>
      </p:pic>
    </p:spTree>
    <p:extLst>
      <p:ext uri="{BB962C8B-B14F-4D97-AF65-F5344CB8AC3E}">
        <p14:creationId xmlns:p14="http://schemas.microsoft.com/office/powerpoint/2010/main" xmlns="" val="109586369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Slide Number Placeholder 2"/>
          <p:cNvSpPr txBox="1">
            <a:spLocks noGrp="1"/>
          </p:cNvSpPr>
          <p:nvPr/>
        </p:nvSpPr>
        <p:spPr bwMode="auto">
          <a:xfrm>
            <a:off x="6553200" y="6248400"/>
            <a:ext cx="1905000" cy="457200"/>
          </a:xfrm>
          <a:prstGeom prst="rect">
            <a:avLst/>
          </a:prstGeom>
          <a:noFill/>
          <a:ln>
            <a:miter lim="800000"/>
            <a:headEnd/>
            <a:tailEnd/>
          </a:ln>
        </p:spPr>
        <p:txBody>
          <a:bodyPr/>
          <a:lstStyle/>
          <a:p>
            <a:pPr algn="r" eaLnBrk="1" hangingPunct="1">
              <a:defRPr/>
            </a:pPr>
            <a:fld id="{EC36F3CB-4FC3-4BDD-B98A-701220373D7C}" type="slidenum">
              <a:rPr lang="en-US" sz="1400">
                <a:latin typeface="Times New Roman" pitchFamily="18" charset="0"/>
              </a:rPr>
              <a:pPr algn="r" eaLnBrk="1" hangingPunct="1">
                <a:defRPr/>
              </a:pPr>
              <a:t>3</a:t>
            </a:fld>
            <a:endParaRPr lang="en-US" sz="1400" dirty="0">
              <a:latin typeface="Times New Roman" pitchFamily="18" charset="0"/>
            </a:endParaRPr>
          </a:p>
        </p:txBody>
      </p:sp>
      <p:sp>
        <p:nvSpPr>
          <p:cNvPr id="43012" name="Rectangle 4"/>
          <p:cNvSpPr>
            <a:spLocks noChangeArrowheads="1"/>
          </p:cNvSpPr>
          <p:nvPr/>
        </p:nvSpPr>
        <p:spPr bwMode="auto">
          <a:xfrm>
            <a:off x="0" y="0"/>
            <a:ext cx="9144000" cy="0"/>
          </a:xfrm>
          <a:prstGeom prst="rect">
            <a:avLst/>
          </a:prstGeom>
          <a:noFill/>
          <a:ln w="19050" algn="ctr">
            <a:noFill/>
            <a:miter lim="800000"/>
            <a:headEnd/>
            <a:tailEnd/>
          </a:ln>
        </p:spPr>
        <p:txBody>
          <a:bodyPr wrap="none" anchor="ctr">
            <a:spAutoFit/>
          </a:bodyPr>
          <a:lstStyle/>
          <a:p>
            <a:pPr algn="ctr" eaLnBrk="1" hangingPunct="1">
              <a:spcBef>
                <a:spcPct val="50000"/>
              </a:spcBef>
            </a:pPr>
            <a:endParaRPr lang="en-US" b="1">
              <a:latin typeface="Times New Roman" pitchFamily="18" charset="0"/>
              <a:cs typeface="Arial" charset="0"/>
            </a:endParaRPr>
          </a:p>
        </p:txBody>
      </p:sp>
      <p:sp>
        <p:nvSpPr>
          <p:cNvPr id="43013" name="Rectangle 2"/>
          <p:cNvSpPr>
            <a:spLocks noChangeArrowheads="1"/>
          </p:cNvSpPr>
          <p:nvPr/>
        </p:nvSpPr>
        <p:spPr bwMode="auto">
          <a:xfrm>
            <a:off x="3946525" y="-201613"/>
            <a:ext cx="184150" cy="366713"/>
          </a:xfrm>
          <a:prstGeom prst="rect">
            <a:avLst/>
          </a:prstGeom>
          <a:noFill/>
          <a:ln w="19050" algn="ctr">
            <a:noFill/>
            <a:miter lim="800000"/>
            <a:headEnd/>
            <a:tailEnd/>
          </a:ln>
        </p:spPr>
        <p:txBody>
          <a:bodyPr wrap="none" anchor="ctr">
            <a:spAutoFit/>
          </a:bodyPr>
          <a:lstStyle/>
          <a:p>
            <a:pPr algn="ctr" eaLnBrk="1" hangingPunct="1">
              <a:spcBef>
                <a:spcPct val="50000"/>
              </a:spcBef>
            </a:pPr>
            <a:endParaRPr lang="en-US" b="1">
              <a:latin typeface="Times New Roman" pitchFamily="18" charset="0"/>
              <a:cs typeface="Arial" charset="0"/>
            </a:endParaRPr>
          </a:p>
        </p:txBody>
      </p:sp>
      <p:sp>
        <p:nvSpPr>
          <p:cNvPr id="11" name="Title 10"/>
          <p:cNvSpPr>
            <a:spLocks noGrp="1"/>
          </p:cNvSpPr>
          <p:nvPr>
            <p:ph type="title"/>
          </p:nvPr>
        </p:nvSpPr>
        <p:spPr>
          <a:xfrm>
            <a:off x="1020726" y="228600"/>
            <a:ext cx="8123274" cy="868362"/>
          </a:xfrm>
        </p:spPr>
        <p:txBody>
          <a:bodyPr>
            <a:noAutofit/>
          </a:bodyPr>
          <a:lstStyle/>
          <a:p>
            <a:pPr lvl="1" algn="ctr" rtl="0">
              <a:spcBef>
                <a:spcPct val="0"/>
              </a:spcBef>
            </a:pPr>
            <a:r>
              <a:rPr lang="en-US" sz="2800" dirty="0" err="1" smtClean="0">
                <a:latin typeface="Times New Roman" pitchFamily="18" charset="0"/>
                <a:cs typeface="Times New Roman" pitchFamily="18" charset="0"/>
              </a:rPr>
              <a:t>Satisficing</a:t>
            </a:r>
            <a:r>
              <a:rPr lang="en-US" sz="2800" dirty="0" smtClean="0">
                <a:latin typeface="Times New Roman" pitchFamily="18" charset="0"/>
                <a:cs typeface="Times New Roman" pitchFamily="18" charset="0"/>
              </a:rPr>
              <a:t> </a:t>
            </a:r>
            <a:r>
              <a:rPr lang="en-US" sz="2800" dirty="0">
                <a:latin typeface="Times New Roman" pitchFamily="18" charset="0"/>
                <a:cs typeface="Times New Roman" pitchFamily="18" charset="0"/>
              </a:rPr>
              <a:t>Decision </a:t>
            </a:r>
            <a:r>
              <a:rPr lang="en-US" sz="2800" dirty="0" smtClean="0">
                <a:latin typeface="Times New Roman" pitchFamily="18" charset="0"/>
                <a:cs typeface="Times New Roman" pitchFamily="18" charset="0"/>
              </a:rPr>
              <a:t>Making and Classification</a:t>
            </a:r>
            <a:endParaRPr lang="en-US" sz="2800" kern="1200" dirty="0">
              <a:solidFill>
                <a:srgbClr val="000066"/>
              </a:solidFill>
              <a:latin typeface="Times New Roman" pitchFamily="18" charset="0"/>
              <a:ea typeface="+mj-ea"/>
              <a:cs typeface="Times New Roman" pitchFamily="18" charset="0"/>
            </a:endParaRPr>
          </a:p>
        </p:txBody>
      </p:sp>
      <p:sp>
        <p:nvSpPr>
          <p:cNvPr id="13" name="Rectangle 12"/>
          <p:cNvSpPr/>
          <p:nvPr/>
        </p:nvSpPr>
        <p:spPr>
          <a:xfrm>
            <a:off x="0" y="1116418"/>
            <a:ext cx="9144000" cy="3821559"/>
          </a:xfrm>
          <a:prstGeom prst="rect">
            <a:avLst/>
          </a:prstGeom>
        </p:spPr>
        <p:txBody>
          <a:bodyPr wrap="square">
            <a:spAutoFit/>
          </a:bodyPr>
          <a:lstStyle/>
          <a:p>
            <a:pPr marL="285750" indent="-285750"/>
            <a:r>
              <a:rPr lang="en-US" altLang="en-US" sz="2400" dirty="0" smtClean="0">
                <a:latin typeface="Times New Roman" pitchFamily="18" charset="0"/>
                <a:ea typeface="SimSun" pitchFamily="2" charset="-122"/>
                <a:cs typeface="Times New Roman" pitchFamily="18" charset="0"/>
              </a:rPr>
              <a:t>	Consider </a:t>
            </a:r>
            <a:r>
              <a:rPr lang="en-US" altLang="en-US" sz="2400" dirty="0" smtClean="0">
                <a:latin typeface="Times New Roman" pitchFamily="18" charset="0"/>
                <a:ea typeface="SimSun" pitchFamily="2" charset="-122"/>
                <a:cs typeface="Times New Roman" pitchFamily="18" charset="0"/>
              </a:rPr>
              <a:t>a classification </a:t>
            </a:r>
            <a:r>
              <a:rPr lang="en-US" altLang="en-US" sz="2400" dirty="0" smtClean="0">
                <a:latin typeface="Times New Roman" pitchFamily="18" charset="0"/>
                <a:ea typeface="SimSun" pitchFamily="2" charset="-122"/>
                <a:cs typeface="Times New Roman" pitchFamily="18" charset="0"/>
              </a:rPr>
              <a:t>problem :</a:t>
            </a:r>
            <a:endParaRPr lang="en-US" altLang="en-US" sz="2000" dirty="0" smtClean="0">
              <a:latin typeface="Times New Roman" pitchFamily="18" charset="0"/>
              <a:ea typeface="SimSun" pitchFamily="2" charset="-122"/>
              <a:cs typeface="Times New Roman" pitchFamily="18" charset="0"/>
            </a:endParaRPr>
          </a:p>
          <a:p>
            <a:pPr marL="742950" lvl="1" indent="-285750">
              <a:buFont typeface="Wingdings" pitchFamily="2" charset="2"/>
              <a:buChar char="§"/>
            </a:pPr>
            <a:r>
              <a:rPr lang="en-US" altLang="zh-CN" sz="2000" dirty="0" smtClean="0">
                <a:solidFill>
                  <a:srgbClr val="FF0000"/>
                </a:solidFill>
                <a:latin typeface="Times New Roman" pitchFamily="18" charset="0"/>
                <a:ea typeface="SimSun" pitchFamily="2" charset="-122"/>
                <a:cs typeface="Times New Roman" pitchFamily="18" charset="0"/>
              </a:rPr>
              <a:t>Discrete feature random variables</a:t>
            </a:r>
            <a:r>
              <a:rPr lang="en-US" altLang="zh-CN" sz="2000" dirty="0" smtClean="0">
                <a:latin typeface="Times New Roman" pitchFamily="18" charset="0"/>
                <a:ea typeface="SimSun" pitchFamily="2" charset="-122"/>
                <a:cs typeface="Times New Roman" pitchFamily="18" charset="0"/>
              </a:rPr>
              <a:t>: </a:t>
            </a:r>
            <a:r>
              <a:rPr lang="en-US" altLang="zh-CN" sz="2000" i="1" dirty="0" err="1" smtClean="0">
                <a:latin typeface="Times New Roman" pitchFamily="18" charset="0"/>
                <a:ea typeface="SimSun" pitchFamily="2" charset="-122"/>
                <a:cs typeface="Times New Roman" pitchFamily="18" charset="0"/>
              </a:rPr>
              <a:t>X</a:t>
            </a:r>
            <a:r>
              <a:rPr lang="en-US" altLang="zh-CN" sz="2000" i="1" baseline="-25000" dirty="0" err="1" smtClean="0">
                <a:latin typeface="Times New Roman" pitchFamily="18" charset="0"/>
                <a:ea typeface="SimSun" pitchFamily="2" charset="-122"/>
                <a:cs typeface="Times New Roman" pitchFamily="18" charset="0"/>
              </a:rPr>
              <a:t>k</a:t>
            </a:r>
            <a:r>
              <a:rPr lang="en-US" altLang="zh-CN" sz="2000" dirty="0" smtClean="0">
                <a:latin typeface="Times New Roman" pitchFamily="18" charset="0"/>
                <a:ea typeface="SimSun" pitchFamily="2" charset="-122"/>
                <a:cs typeface="Times New Roman" pitchFamily="18" charset="0"/>
              </a:rPr>
              <a:t>  for </a:t>
            </a:r>
            <a:r>
              <a:rPr lang="en-US" altLang="zh-CN" sz="2000" i="1" dirty="0" smtClean="0">
                <a:latin typeface="Times New Roman" pitchFamily="18" charset="0"/>
                <a:ea typeface="SimSun" pitchFamily="2" charset="-122"/>
                <a:cs typeface="Times New Roman" pitchFamily="18" charset="0"/>
              </a:rPr>
              <a:t>k</a:t>
            </a:r>
            <a:r>
              <a:rPr lang="en-US" altLang="zh-CN" sz="2000" dirty="0" smtClean="0">
                <a:latin typeface="Times New Roman" pitchFamily="18" charset="0"/>
                <a:ea typeface="SimSun" pitchFamily="2" charset="-122"/>
                <a:cs typeface="Times New Roman" pitchFamily="18" charset="0"/>
              </a:rPr>
              <a:t> = 1,…,</a:t>
            </a:r>
            <a:r>
              <a:rPr lang="en-US" altLang="zh-CN" sz="2000" i="1" dirty="0" smtClean="0">
                <a:latin typeface="Times New Roman" pitchFamily="18" charset="0"/>
                <a:ea typeface="SimSun" pitchFamily="2" charset="-122"/>
                <a:cs typeface="Times New Roman" pitchFamily="18" charset="0"/>
              </a:rPr>
              <a:t>K</a:t>
            </a:r>
          </a:p>
          <a:p>
            <a:pPr marL="1200150" lvl="2" indent="-285750">
              <a:spcBef>
                <a:spcPts val="0"/>
              </a:spcBef>
              <a:spcAft>
                <a:spcPts val="600"/>
              </a:spcAft>
              <a:buFont typeface="Arial" pitchFamily="34" charset="0"/>
              <a:buChar char="•"/>
            </a:pPr>
            <a:r>
              <a:rPr lang="en-US" altLang="zh-CN" sz="2000" i="1" dirty="0" smtClean="0">
                <a:latin typeface="Times New Roman" pitchFamily="18" charset="0"/>
                <a:ea typeface="SimSun" pitchFamily="2" charset="-122"/>
                <a:cs typeface="Times New Roman" pitchFamily="18" charset="0"/>
              </a:rPr>
              <a:t>K </a:t>
            </a:r>
            <a:r>
              <a:rPr lang="en-US" altLang="zh-CN" sz="2000" dirty="0" smtClean="0">
                <a:latin typeface="Times New Roman" pitchFamily="18" charset="0"/>
                <a:ea typeface="SimSun" pitchFamily="2" charset="-122"/>
                <a:cs typeface="Times New Roman" pitchFamily="18" charset="0"/>
              </a:rPr>
              <a:t>is the number of the cues</a:t>
            </a:r>
          </a:p>
          <a:p>
            <a:pPr marL="1200150" lvl="2" indent="-285750">
              <a:spcBef>
                <a:spcPts val="0"/>
              </a:spcBef>
              <a:spcAft>
                <a:spcPts val="600"/>
              </a:spcAft>
              <a:buFont typeface="Arial" pitchFamily="34" charset="0"/>
              <a:buChar char="•"/>
            </a:pPr>
            <a:r>
              <a:rPr lang="en-US" altLang="zh-CN" sz="2000" dirty="0" smtClean="0">
                <a:latin typeface="Times New Roman" pitchFamily="18" charset="0"/>
                <a:ea typeface="SimSun" pitchFamily="2" charset="-122"/>
                <a:cs typeface="Times New Roman" pitchFamily="18" charset="0"/>
              </a:rPr>
              <a:t>The range of the cue random variable </a:t>
            </a:r>
            <a:r>
              <a:rPr lang="en-US" altLang="zh-CN" sz="2000" i="1" dirty="0" err="1" smtClean="0">
                <a:latin typeface="Times New Roman" pitchFamily="18" charset="0"/>
                <a:ea typeface="SimSun" pitchFamily="2" charset="-122"/>
                <a:cs typeface="Times New Roman" pitchFamily="18" charset="0"/>
              </a:rPr>
              <a:t>X</a:t>
            </a:r>
            <a:r>
              <a:rPr lang="en-US" altLang="zh-CN" sz="2000" i="1" baseline="-25000" dirty="0" err="1" smtClean="0">
                <a:latin typeface="Times New Roman" pitchFamily="18" charset="0"/>
                <a:ea typeface="SimSun" pitchFamily="2" charset="-122"/>
                <a:cs typeface="Times New Roman" pitchFamily="18" charset="0"/>
              </a:rPr>
              <a:t>k</a:t>
            </a:r>
            <a:r>
              <a:rPr lang="en-US" altLang="zh-CN" sz="2000" dirty="0" smtClean="0">
                <a:latin typeface="Times New Roman" pitchFamily="18" charset="0"/>
                <a:ea typeface="SimSun" pitchFamily="2" charset="-122"/>
                <a:cs typeface="Times New Roman" pitchFamily="18" charset="0"/>
              </a:rPr>
              <a:t> :   </a:t>
            </a:r>
          </a:p>
          <a:p>
            <a:pPr marL="1200150" lvl="2" indent="-285750">
              <a:spcBef>
                <a:spcPts val="0"/>
              </a:spcBef>
              <a:spcAft>
                <a:spcPts val="600"/>
              </a:spcAft>
              <a:buFont typeface="Arial" pitchFamily="34" charset="0"/>
              <a:buChar char="•"/>
            </a:pPr>
            <a:r>
              <a:rPr lang="en-US" altLang="zh-CN" sz="2000" dirty="0" smtClean="0">
                <a:latin typeface="Times New Roman" pitchFamily="18" charset="0"/>
                <a:ea typeface="SimSun" pitchFamily="2" charset="-122"/>
                <a:cs typeface="Times New Roman" pitchFamily="18" charset="0"/>
              </a:rPr>
              <a:t> </a:t>
            </a:r>
            <a:r>
              <a:rPr lang="en-US" altLang="zh-CN" sz="2000" i="1" dirty="0" err="1" smtClean="0">
                <a:latin typeface="Times New Roman" pitchFamily="18" charset="0"/>
                <a:ea typeface="SimSun" pitchFamily="2" charset="-122"/>
                <a:cs typeface="Times New Roman" pitchFamily="18" charset="0"/>
              </a:rPr>
              <a:t>n</a:t>
            </a:r>
            <a:r>
              <a:rPr lang="en-US" altLang="zh-CN" sz="2000" i="1" baseline="-25000" dirty="0" err="1" smtClean="0">
                <a:latin typeface="Times New Roman" pitchFamily="18" charset="0"/>
                <a:ea typeface="SimSun" pitchFamily="2" charset="-122"/>
                <a:cs typeface="Times New Roman" pitchFamily="18" charset="0"/>
              </a:rPr>
              <a:t>k</a:t>
            </a:r>
            <a:r>
              <a:rPr lang="en-US" altLang="zh-CN" sz="2000" dirty="0" smtClean="0">
                <a:latin typeface="Times New Roman" pitchFamily="18" charset="0"/>
                <a:ea typeface="SimSun" pitchFamily="2" charset="-122"/>
                <a:cs typeface="Times New Roman" pitchFamily="18" charset="0"/>
              </a:rPr>
              <a:t> is the number of the possible values of the </a:t>
            </a:r>
            <a:r>
              <a:rPr lang="en-US" altLang="zh-CN" sz="2000" i="1" dirty="0" err="1" smtClean="0">
                <a:latin typeface="Times New Roman" pitchFamily="18" charset="0"/>
                <a:ea typeface="SimSun" pitchFamily="2" charset="-122"/>
                <a:cs typeface="Times New Roman" pitchFamily="18" charset="0"/>
              </a:rPr>
              <a:t>k</a:t>
            </a:r>
            <a:r>
              <a:rPr lang="en-US" altLang="zh-CN" sz="2000" dirty="0" err="1" smtClean="0">
                <a:latin typeface="Times New Roman" pitchFamily="18" charset="0"/>
                <a:ea typeface="SimSun" pitchFamily="2" charset="-122"/>
                <a:cs typeface="Times New Roman" pitchFamily="18" charset="0"/>
              </a:rPr>
              <a:t>th</a:t>
            </a:r>
            <a:r>
              <a:rPr lang="en-US" altLang="zh-CN" sz="2000" dirty="0" smtClean="0">
                <a:latin typeface="Times New Roman" pitchFamily="18" charset="0"/>
                <a:ea typeface="SimSun" pitchFamily="2" charset="-122"/>
                <a:cs typeface="Times New Roman" pitchFamily="18" charset="0"/>
              </a:rPr>
              <a:t> </a:t>
            </a:r>
            <a:r>
              <a:rPr lang="en-US" altLang="zh-CN" sz="2000" dirty="0" smtClean="0">
                <a:latin typeface="Times New Roman" pitchFamily="18" charset="0"/>
                <a:ea typeface="SimSun" pitchFamily="2" charset="-122"/>
                <a:cs typeface="Times New Roman" pitchFamily="18" charset="0"/>
              </a:rPr>
              <a:t>cue</a:t>
            </a:r>
            <a:endParaRPr lang="en-US" altLang="zh-CN" sz="2000" dirty="0" smtClean="0">
              <a:latin typeface="Times New Roman" pitchFamily="18" charset="0"/>
              <a:ea typeface="SimSun" pitchFamily="2" charset="-122"/>
              <a:cs typeface="Times New Roman" pitchFamily="18" charset="0"/>
            </a:endParaRPr>
          </a:p>
          <a:p>
            <a:pPr marL="742950" lvl="1" indent="-285750">
              <a:buFont typeface="Wingdings" pitchFamily="2" charset="2"/>
              <a:buChar char="§"/>
            </a:pPr>
            <a:r>
              <a:rPr lang="en-US" altLang="zh-CN" sz="2000" dirty="0" smtClean="0">
                <a:solidFill>
                  <a:srgbClr val="FF0000"/>
                </a:solidFill>
                <a:latin typeface="Times New Roman" pitchFamily="18" charset="0"/>
                <a:ea typeface="SimSun" pitchFamily="2" charset="-122"/>
                <a:cs typeface="Times New Roman" pitchFamily="18" charset="0"/>
              </a:rPr>
              <a:t>Discrete class random variable</a:t>
            </a:r>
            <a:r>
              <a:rPr lang="en-US" altLang="zh-CN" sz="2000" dirty="0" smtClean="0">
                <a:latin typeface="Times New Roman" pitchFamily="18" charset="0"/>
                <a:ea typeface="SimSun" pitchFamily="2" charset="-122"/>
                <a:cs typeface="Times New Roman" pitchFamily="18" charset="0"/>
              </a:rPr>
              <a:t>:  </a:t>
            </a:r>
            <a:r>
              <a:rPr lang="en-US" altLang="zh-CN" sz="2000" i="1" dirty="0" smtClean="0">
                <a:latin typeface="Times New Roman" pitchFamily="18" charset="0"/>
                <a:ea typeface="SimSun" pitchFamily="2" charset="-122"/>
                <a:cs typeface="Times New Roman" pitchFamily="18" charset="0"/>
              </a:rPr>
              <a:t>Z</a:t>
            </a:r>
          </a:p>
          <a:p>
            <a:pPr marL="1200150" lvl="2" indent="-285750">
              <a:spcAft>
                <a:spcPts val="600"/>
              </a:spcAft>
              <a:buFont typeface="Arial" pitchFamily="34" charset="0"/>
              <a:buChar char="•"/>
            </a:pPr>
            <a:r>
              <a:rPr lang="en-US" altLang="zh-CN" sz="2000" dirty="0" smtClean="0">
                <a:latin typeface="Times New Roman" pitchFamily="18" charset="0"/>
                <a:ea typeface="SimSun" pitchFamily="2" charset="-122"/>
                <a:cs typeface="Times New Roman" pitchFamily="18" charset="0"/>
              </a:rPr>
              <a:t>The range of the class random variable </a:t>
            </a:r>
            <a:r>
              <a:rPr lang="en-US" altLang="zh-CN" sz="2000" i="1" dirty="0" smtClean="0">
                <a:latin typeface="Times New Roman" pitchFamily="18" charset="0"/>
                <a:ea typeface="SimSun" pitchFamily="2" charset="-122"/>
                <a:cs typeface="Times New Roman" pitchFamily="18" charset="0"/>
              </a:rPr>
              <a:t>Z</a:t>
            </a:r>
            <a:r>
              <a:rPr lang="en-US" altLang="zh-CN" sz="2000" dirty="0" smtClean="0">
                <a:latin typeface="Times New Roman" pitchFamily="18" charset="0"/>
                <a:ea typeface="SimSun" pitchFamily="2" charset="-122"/>
                <a:cs typeface="Times New Roman" pitchFamily="18" charset="0"/>
              </a:rPr>
              <a:t> :</a:t>
            </a:r>
          </a:p>
          <a:p>
            <a:pPr marL="1200150" lvl="2" indent="-285750">
              <a:spcAft>
                <a:spcPts val="600"/>
              </a:spcAft>
              <a:buFont typeface="Arial" pitchFamily="34" charset="0"/>
              <a:buChar char="•"/>
            </a:pPr>
            <a:r>
              <a:rPr lang="en-US" altLang="zh-CN" sz="2000" i="1" dirty="0" err="1" smtClean="0">
                <a:latin typeface="Times New Roman" pitchFamily="18" charset="0"/>
                <a:ea typeface="SimSun" pitchFamily="2" charset="-122"/>
                <a:cs typeface="Times New Roman" pitchFamily="18" charset="0"/>
              </a:rPr>
              <a:t>n</a:t>
            </a:r>
            <a:r>
              <a:rPr lang="en-US" altLang="zh-CN" sz="2000" i="1" baseline="-25000" dirty="0" err="1" smtClean="0">
                <a:latin typeface="Times New Roman" pitchFamily="18" charset="0"/>
                <a:ea typeface="SimSun" pitchFamily="2" charset="-122"/>
                <a:cs typeface="Times New Roman" pitchFamily="18" charset="0"/>
              </a:rPr>
              <a:t>Z</a:t>
            </a:r>
            <a:r>
              <a:rPr lang="en-US" altLang="zh-CN" sz="2000" dirty="0" smtClean="0">
                <a:latin typeface="Times New Roman" pitchFamily="18" charset="0"/>
                <a:ea typeface="SimSun" pitchFamily="2" charset="-122"/>
                <a:cs typeface="Times New Roman" pitchFamily="18" charset="0"/>
              </a:rPr>
              <a:t>  is the number of the possible values of the class </a:t>
            </a:r>
            <a:r>
              <a:rPr lang="en-US" altLang="zh-CN" sz="2000" dirty="0" smtClean="0">
                <a:latin typeface="Times New Roman" pitchFamily="18" charset="0"/>
                <a:ea typeface="SimSun" pitchFamily="2" charset="-122"/>
                <a:cs typeface="Times New Roman" pitchFamily="18" charset="0"/>
              </a:rPr>
              <a:t>variable</a:t>
            </a:r>
          </a:p>
          <a:p>
            <a:pPr marL="742950" lvl="1" indent="-285750">
              <a:buFont typeface="Wingdings" pitchFamily="2" charset="2"/>
              <a:buChar char="§"/>
            </a:pPr>
            <a:r>
              <a:rPr lang="en-US" altLang="zh-CN" sz="2000" dirty="0" smtClean="0">
                <a:solidFill>
                  <a:srgbClr val="FF0000"/>
                </a:solidFill>
                <a:latin typeface="Times New Roman" pitchFamily="18" charset="0"/>
                <a:ea typeface="SimSun" pitchFamily="2" charset="-122"/>
                <a:cs typeface="Times New Roman" pitchFamily="18" charset="0"/>
              </a:rPr>
              <a:t>Goal of </a:t>
            </a:r>
            <a:r>
              <a:rPr lang="en-US" altLang="zh-CN" sz="2000" dirty="0" err="1" smtClean="0">
                <a:solidFill>
                  <a:srgbClr val="FF0000"/>
                </a:solidFill>
                <a:latin typeface="Times New Roman" pitchFamily="18" charset="0"/>
                <a:ea typeface="SimSun" pitchFamily="2" charset="-122"/>
                <a:cs typeface="Times New Roman" pitchFamily="18" charset="0"/>
              </a:rPr>
              <a:t>Satisficing</a:t>
            </a:r>
            <a:r>
              <a:rPr lang="en-US" altLang="zh-CN" sz="2000" dirty="0" smtClean="0">
                <a:solidFill>
                  <a:srgbClr val="FF0000"/>
                </a:solidFill>
                <a:latin typeface="Times New Roman" pitchFamily="18" charset="0"/>
                <a:ea typeface="SimSun" pitchFamily="2" charset="-122"/>
                <a:cs typeface="Times New Roman" pitchFamily="18" charset="0"/>
              </a:rPr>
              <a:t> decision making</a:t>
            </a:r>
            <a:r>
              <a:rPr lang="en-US" altLang="zh-CN" sz="2000" dirty="0" smtClean="0">
                <a:solidFill>
                  <a:srgbClr val="FF0000"/>
                </a:solidFill>
                <a:latin typeface="Times New Roman" pitchFamily="18" charset="0"/>
                <a:ea typeface="SimSun" pitchFamily="2" charset="-122"/>
                <a:cs typeface="Times New Roman" pitchFamily="18" charset="0"/>
              </a:rPr>
              <a:t>: </a:t>
            </a:r>
            <a:r>
              <a:rPr lang="en-US" altLang="zh-CN" sz="2000" dirty="0" smtClean="0">
                <a:latin typeface="Times New Roman" pitchFamily="18" charset="0"/>
                <a:ea typeface="SimSun" pitchFamily="2" charset="-122"/>
                <a:cs typeface="Times New Roman" pitchFamily="18" charset="0"/>
              </a:rPr>
              <a:t>Make decision </a:t>
            </a:r>
            <a:r>
              <a:rPr lang="en-US" altLang="zh-CN" sz="2000" dirty="0" smtClean="0">
                <a:latin typeface="Times New Roman" pitchFamily="18" charset="0"/>
                <a:ea typeface="SimSun" pitchFamily="2" charset="-122"/>
                <a:cs typeface="Times New Roman" pitchFamily="18" charset="0"/>
              </a:rPr>
              <a:t>y                   in </a:t>
            </a:r>
            <a:r>
              <a:rPr lang="en-US" altLang="zh-CN" sz="2000" dirty="0" smtClean="0">
                <a:latin typeface="Times New Roman" pitchFamily="18" charset="0"/>
                <a:ea typeface="SimSun" pitchFamily="2" charset="-122"/>
                <a:cs typeface="Times New Roman" pitchFamily="18" charset="0"/>
              </a:rPr>
              <a:t>suboptimal conditions </a:t>
            </a:r>
          </a:p>
          <a:p>
            <a:pPr marL="1200150" lvl="2" indent="-285750">
              <a:spcAft>
                <a:spcPts val="600"/>
              </a:spcAft>
              <a:buFont typeface="Arial" pitchFamily="34" charset="0"/>
              <a:buChar char="•"/>
            </a:pPr>
            <a:endParaRPr lang="en-US" altLang="zh-CN" sz="2000" i="1" baseline="-25000" dirty="0" smtClean="0">
              <a:latin typeface="Times New Roman" pitchFamily="18" charset="0"/>
              <a:ea typeface="SimSun" pitchFamily="2" charset="-122"/>
              <a:cs typeface="Times New Roman" pitchFamily="18" charset="0"/>
            </a:endParaRPr>
          </a:p>
        </p:txBody>
      </p:sp>
      <p:graphicFrame>
        <p:nvGraphicFramePr>
          <p:cNvPr id="450562" name="Object 2"/>
          <p:cNvGraphicFramePr>
            <a:graphicFrameLocks noChangeAspect="1"/>
          </p:cNvGraphicFramePr>
          <p:nvPr/>
        </p:nvGraphicFramePr>
        <p:xfrm>
          <a:off x="5527156" y="2191492"/>
          <a:ext cx="1727200" cy="355600"/>
        </p:xfrm>
        <a:graphic>
          <a:graphicData uri="http://schemas.openxmlformats.org/presentationml/2006/ole">
            <p:oleObj spid="_x0000_s454658" name="Equation" r:id="rId4" imgW="1142587" imgH="241415" progId="Equation.3">
              <p:embed/>
            </p:oleObj>
          </a:graphicData>
        </a:graphic>
      </p:graphicFrame>
      <p:graphicFrame>
        <p:nvGraphicFramePr>
          <p:cNvPr id="450563" name="Object 3"/>
          <p:cNvGraphicFramePr>
            <a:graphicFrameLocks noChangeAspect="1"/>
          </p:cNvGraphicFramePr>
          <p:nvPr/>
        </p:nvGraphicFramePr>
        <p:xfrm>
          <a:off x="5631122" y="3278081"/>
          <a:ext cx="1397000" cy="355600"/>
        </p:xfrm>
        <a:graphic>
          <a:graphicData uri="http://schemas.openxmlformats.org/presentationml/2006/ole">
            <p:oleObj spid="_x0000_s454659" name="Equation" r:id="rId5" imgW="927077" imgH="241415" progId="Equation.3">
              <p:embed/>
            </p:oleObj>
          </a:graphicData>
        </a:graphic>
      </p:graphicFrame>
      <p:grpSp>
        <p:nvGrpSpPr>
          <p:cNvPr id="10" name="Group 7"/>
          <p:cNvGrpSpPr>
            <a:grpSpLocks/>
          </p:cNvGrpSpPr>
          <p:nvPr/>
        </p:nvGrpSpPr>
        <p:grpSpPr bwMode="auto">
          <a:xfrm>
            <a:off x="646540" y="4743179"/>
            <a:ext cx="4797425" cy="1976438"/>
            <a:chOff x="1964189" y="1589443"/>
            <a:chExt cx="4894303" cy="2104133"/>
          </a:xfrm>
        </p:grpSpPr>
        <p:pic>
          <p:nvPicPr>
            <p:cNvPr id="12" name="Picture 12"/>
            <p:cNvPicPr>
              <a:picLocks noChangeAspect="1"/>
            </p:cNvPicPr>
            <p:nvPr/>
          </p:nvPicPr>
          <p:blipFill>
            <a:blip r:embed="rId6" cstate="print"/>
            <a:srcRect l="4030" r="46896" b="53735"/>
            <a:stretch>
              <a:fillRect/>
            </a:stretch>
          </p:blipFill>
          <p:spPr bwMode="auto">
            <a:xfrm>
              <a:off x="1964189" y="1621287"/>
              <a:ext cx="2964489" cy="1641942"/>
            </a:xfrm>
            <a:prstGeom prst="rect">
              <a:avLst/>
            </a:prstGeom>
            <a:noFill/>
            <a:ln w="9525">
              <a:noFill/>
              <a:miter lim="800000"/>
              <a:headEnd/>
              <a:tailEnd/>
            </a:ln>
          </p:spPr>
        </p:pic>
        <p:pic>
          <p:nvPicPr>
            <p:cNvPr id="14" name="Picture 16"/>
            <p:cNvPicPr>
              <a:picLocks noChangeAspect="1"/>
            </p:cNvPicPr>
            <p:nvPr/>
          </p:nvPicPr>
          <p:blipFill>
            <a:blip r:embed="rId6" cstate="print"/>
            <a:srcRect l="68221" t="7549" b="37576"/>
            <a:stretch>
              <a:fillRect/>
            </a:stretch>
          </p:blipFill>
          <p:spPr bwMode="auto">
            <a:xfrm>
              <a:off x="5090239" y="1589443"/>
              <a:ext cx="1621386" cy="1644847"/>
            </a:xfrm>
            <a:prstGeom prst="rect">
              <a:avLst/>
            </a:prstGeom>
            <a:noFill/>
            <a:ln w="9525">
              <a:noFill/>
              <a:miter lim="800000"/>
              <a:headEnd/>
              <a:tailEnd/>
            </a:ln>
          </p:spPr>
        </p:pic>
        <p:sp>
          <p:nvSpPr>
            <p:cNvPr id="15" name="TextBox 14"/>
            <p:cNvSpPr txBox="1"/>
            <p:nvPr/>
          </p:nvSpPr>
          <p:spPr>
            <a:xfrm>
              <a:off x="2620109" y="3304861"/>
              <a:ext cx="1651949" cy="295761"/>
            </a:xfrm>
            <a:prstGeom prst="rect">
              <a:avLst/>
            </a:prstGeom>
            <a:noFill/>
          </p:spPr>
          <p:txBody>
            <a:bodyPr wrap="none">
              <a:spAutoFit/>
            </a:bodyPr>
            <a:lstStyle/>
            <a:p>
              <a:pPr eaLnBrk="0" hangingPunct="0">
                <a:spcBef>
                  <a:spcPct val="0"/>
                </a:spcBef>
                <a:defRPr/>
              </a:pPr>
              <a:r>
                <a:rPr lang="en-US" sz="1200" dirty="0">
                  <a:latin typeface="+mn-lt"/>
                  <a:cs typeface="Arial" panose="020B0604020202020204" pitchFamily="34" charset="0"/>
                </a:rPr>
                <a:t>response window (5 s)</a:t>
              </a:r>
              <a:endParaRPr lang="en-US" sz="1200" dirty="0">
                <a:latin typeface="+mn-lt"/>
                <a:cs typeface="Arial" panose="020B0604020202020204" pitchFamily="34" charset="0"/>
              </a:endParaRPr>
            </a:p>
          </p:txBody>
        </p:sp>
        <p:sp>
          <p:nvSpPr>
            <p:cNvPr id="16" name="TextBox 15"/>
            <p:cNvSpPr txBox="1"/>
            <p:nvPr/>
          </p:nvSpPr>
          <p:spPr>
            <a:xfrm>
              <a:off x="5055924" y="3201766"/>
              <a:ext cx="1802568" cy="491810"/>
            </a:xfrm>
            <a:prstGeom prst="rect">
              <a:avLst/>
            </a:prstGeom>
            <a:noFill/>
          </p:spPr>
          <p:txBody>
            <a:bodyPr>
              <a:spAutoFit/>
            </a:bodyPr>
            <a:lstStyle/>
            <a:p>
              <a:pPr eaLnBrk="0" hangingPunct="0">
                <a:spcBef>
                  <a:spcPct val="0"/>
                </a:spcBef>
                <a:defRPr/>
              </a:pPr>
              <a:r>
                <a:rPr lang="en-US" sz="1200" dirty="0">
                  <a:latin typeface="+mn-lt"/>
                  <a:cs typeface="Arial" panose="020B0604020202020204" pitchFamily="34" charset="0"/>
                </a:rPr>
                <a:t>feedback</a:t>
              </a:r>
            </a:p>
            <a:p>
              <a:pPr eaLnBrk="0" hangingPunct="0">
                <a:spcBef>
                  <a:spcPct val="0"/>
                </a:spcBef>
                <a:defRPr/>
              </a:pPr>
              <a:r>
                <a:rPr lang="en-US" sz="1200" dirty="0">
                  <a:latin typeface="+mn-lt"/>
                  <a:cs typeface="Arial" panose="020B0604020202020204" pitchFamily="34" charset="0"/>
                </a:rPr>
                <a:t>(training phase)</a:t>
              </a:r>
              <a:endParaRPr lang="en-US" sz="1200" dirty="0">
                <a:latin typeface="+mn-lt"/>
                <a:cs typeface="Arial" panose="020B0604020202020204" pitchFamily="34" charset="0"/>
              </a:endParaRPr>
            </a:p>
          </p:txBody>
        </p:sp>
        <p:cxnSp>
          <p:nvCxnSpPr>
            <p:cNvPr id="17" name="Straight Arrow Connector 16"/>
            <p:cNvCxnSpPr/>
            <p:nvPr/>
          </p:nvCxnSpPr>
          <p:spPr>
            <a:xfrm>
              <a:off x="4563578" y="3463727"/>
              <a:ext cx="64134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aphicFrame>
        <p:nvGraphicFramePr>
          <p:cNvPr id="454661" name="Object 5"/>
          <p:cNvGraphicFramePr>
            <a:graphicFrameLocks noChangeAspect="1"/>
          </p:cNvGraphicFramePr>
          <p:nvPr/>
        </p:nvGraphicFramePr>
        <p:xfrm>
          <a:off x="6122839" y="4058130"/>
          <a:ext cx="1377950" cy="355600"/>
        </p:xfrm>
        <a:graphic>
          <a:graphicData uri="http://schemas.openxmlformats.org/presentationml/2006/ole">
            <p:oleObj spid="_x0000_s454661" name="Equation" r:id="rId7" imgW="914400" imgH="241200" progId="Equation.3">
              <p:embed/>
            </p:oleObj>
          </a:graphicData>
        </a:graphic>
      </p:graphicFrame>
      <p:sp>
        <p:nvSpPr>
          <p:cNvPr id="18" name="TextBox 17"/>
          <p:cNvSpPr txBox="1"/>
          <p:nvPr/>
        </p:nvSpPr>
        <p:spPr>
          <a:xfrm>
            <a:off x="5433238" y="4391239"/>
            <a:ext cx="2073348" cy="2308324"/>
          </a:xfrm>
          <a:prstGeom prst="rect">
            <a:avLst/>
          </a:prstGeom>
          <a:noFill/>
        </p:spPr>
        <p:txBody>
          <a:bodyPr wrap="square" rtlCol="0">
            <a:spAutoFit/>
          </a:bodyPr>
          <a:lstStyle/>
          <a:p>
            <a:r>
              <a:rPr lang="en-US" i="1" dirty="0" smtClean="0"/>
              <a:t>K</a:t>
            </a:r>
            <a:r>
              <a:rPr lang="en-US" dirty="0" smtClean="0"/>
              <a:t> = 4</a:t>
            </a:r>
          </a:p>
          <a:p>
            <a:r>
              <a:rPr lang="en-US" i="1" dirty="0" smtClean="0"/>
              <a:t>X</a:t>
            </a:r>
            <a:r>
              <a:rPr lang="en-US" baseline="-25000" dirty="0" smtClean="0"/>
              <a:t>1</a:t>
            </a:r>
            <a:r>
              <a:rPr lang="en-US" dirty="0" smtClean="0"/>
              <a:t>: Weather</a:t>
            </a:r>
          </a:p>
          <a:p>
            <a:r>
              <a:rPr lang="en-US" dirty="0" smtClean="0"/>
              <a:t>X</a:t>
            </a:r>
            <a:r>
              <a:rPr lang="en-US" baseline="-25000" dirty="0" smtClean="0"/>
              <a:t>2</a:t>
            </a:r>
            <a:r>
              <a:rPr lang="en-US" dirty="0" smtClean="0"/>
              <a:t>: Transportation</a:t>
            </a:r>
          </a:p>
          <a:p>
            <a:r>
              <a:rPr lang="en-US" dirty="0" smtClean="0"/>
              <a:t>X</a:t>
            </a:r>
            <a:r>
              <a:rPr lang="en-US" baseline="-25000" dirty="0" smtClean="0"/>
              <a:t>3</a:t>
            </a:r>
            <a:r>
              <a:rPr lang="en-US" dirty="0" smtClean="0"/>
              <a:t>: Building</a:t>
            </a:r>
          </a:p>
          <a:p>
            <a:r>
              <a:rPr lang="en-US" dirty="0" smtClean="0"/>
              <a:t>X</a:t>
            </a:r>
            <a:r>
              <a:rPr lang="en-US" baseline="-25000" dirty="0" smtClean="0"/>
              <a:t>4</a:t>
            </a:r>
            <a:r>
              <a:rPr lang="en-US" dirty="0" smtClean="0"/>
              <a:t>: Activity</a:t>
            </a:r>
          </a:p>
          <a:p>
            <a:endParaRPr lang="en-US" dirty="0" smtClean="0"/>
          </a:p>
          <a:p>
            <a:r>
              <a:rPr lang="en-US" i="1" dirty="0" err="1" smtClean="0"/>
              <a:t>n</a:t>
            </a:r>
            <a:r>
              <a:rPr lang="en-US" i="1" baseline="-25000" dirty="0" err="1" smtClean="0"/>
              <a:t>Z</a:t>
            </a:r>
            <a:r>
              <a:rPr lang="en-US" i="1" baseline="-25000" dirty="0" smtClean="0"/>
              <a:t> </a:t>
            </a:r>
            <a:r>
              <a:rPr lang="en-US" i="1" dirty="0" smtClean="0"/>
              <a:t>= 2</a:t>
            </a:r>
          </a:p>
          <a:p>
            <a:endParaRPr lang="en-US" dirty="0" smtClean="0"/>
          </a:p>
        </p:txBody>
      </p:sp>
      <p:graphicFrame>
        <p:nvGraphicFramePr>
          <p:cNvPr id="454662" name="Object 6"/>
          <p:cNvGraphicFramePr>
            <a:graphicFrameLocks noChangeAspect="1"/>
          </p:cNvGraphicFramePr>
          <p:nvPr/>
        </p:nvGraphicFramePr>
        <p:xfrm>
          <a:off x="5519553" y="6379535"/>
          <a:ext cx="2767614" cy="345263"/>
        </p:xfrm>
        <a:graphic>
          <a:graphicData uri="http://schemas.openxmlformats.org/presentationml/2006/ole">
            <p:oleObj spid="_x0000_s454662" name="Equation" r:id="rId8" imgW="1587240" imgH="203040" progId="Equation.3">
              <p:embed/>
            </p:oleObj>
          </a:graphicData>
        </a:graphic>
      </p:graphicFrame>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2"/>
          <p:cNvSpPr>
            <a:spLocks noGrp="1"/>
          </p:cNvSpPr>
          <p:nvPr>
            <p:ph type="sldNum" sz="quarter" idx="12"/>
          </p:nvPr>
        </p:nvSpPr>
        <p:spPr/>
        <p:txBody>
          <a:bodyPr/>
          <a:lstStyle/>
          <a:p>
            <a:fld id="{0846A470-E6B9-41AC-9DDF-503EBF334B5B}" type="slidenum">
              <a:rPr lang="en-US"/>
              <a:pPr/>
              <a:t>30</a:t>
            </a:fld>
            <a:endParaRPr lang="en-US"/>
          </a:p>
        </p:txBody>
      </p:sp>
      <p:sp>
        <p:nvSpPr>
          <p:cNvPr id="6" name="Title 5"/>
          <p:cNvSpPr>
            <a:spLocks noGrp="1"/>
          </p:cNvSpPr>
          <p:nvPr>
            <p:ph type="title"/>
          </p:nvPr>
        </p:nvSpPr>
        <p:spPr>
          <a:xfrm>
            <a:off x="1145458" y="2725992"/>
            <a:ext cx="6474542" cy="609600"/>
          </a:xfrm>
        </p:spPr>
        <p:txBody>
          <a:bodyPr>
            <a:noAutofit/>
          </a:bodyPr>
          <a:lstStyle/>
          <a:p>
            <a:r>
              <a:rPr lang="en-US" altLang="en-US" sz="3600" dirty="0">
                <a:solidFill>
                  <a:schemeClr val="tx2"/>
                </a:solidFill>
              </a:rPr>
              <a:t>Active Satisficing Task</a:t>
            </a:r>
            <a:r>
              <a:rPr lang="en-US" altLang="zh-CN" sz="3600" dirty="0">
                <a:solidFill>
                  <a:schemeClr val="tx2"/>
                </a:solidFill>
              </a:rPr>
              <a:t/>
            </a:r>
            <a:br>
              <a:rPr lang="en-US" altLang="zh-CN" sz="3600" dirty="0">
                <a:solidFill>
                  <a:schemeClr val="tx2"/>
                </a:solidFill>
              </a:rPr>
            </a:br>
            <a:r>
              <a:rPr lang="en-US" altLang="zh-CN" sz="3600" dirty="0" smtClean="0">
                <a:solidFill>
                  <a:schemeClr val="tx2"/>
                </a:solidFill>
              </a:rPr>
              <a:t>--</a:t>
            </a:r>
            <a:r>
              <a:rPr lang="en-US" sz="3600" dirty="0">
                <a:solidFill>
                  <a:schemeClr val="tx2"/>
                </a:solidFill>
              </a:rPr>
              <a:t> </a:t>
            </a:r>
            <a:r>
              <a:rPr lang="en-US" sz="3600" i="1" dirty="0" smtClean="0">
                <a:solidFill>
                  <a:schemeClr val="tx2"/>
                </a:solidFill>
              </a:rPr>
              <a:t>E</a:t>
            </a:r>
            <a:r>
              <a:rPr lang="en-US" altLang="zh-CN" sz="3600" i="1" dirty="0" smtClean="0">
                <a:solidFill>
                  <a:schemeClr val="tx2"/>
                </a:solidFill>
              </a:rPr>
              <a:t>xpected </a:t>
            </a:r>
            <a:r>
              <a:rPr lang="en-US" altLang="zh-CN" sz="3600" i="1" dirty="0">
                <a:solidFill>
                  <a:schemeClr val="tx2"/>
                </a:solidFill>
              </a:rPr>
              <a:t>Entropy Reduction (EER) Approach</a:t>
            </a:r>
          </a:p>
        </p:txBody>
      </p:sp>
      <p:sp>
        <p:nvSpPr>
          <p:cNvPr id="8" name="Frame 7"/>
          <p:cNvSpPr/>
          <p:nvPr/>
        </p:nvSpPr>
        <p:spPr>
          <a:xfrm>
            <a:off x="609600" y="1917289"/>
            <a:ext cx="7924800" cy="2227007"/>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xmlns="" val="179254252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Slide Number Placeholder 2"/>
          <p:cNvSpPr>
            <a:spLocks noGrp="1"/>
          </p:cNvSpPr>
          <p:nvPr>
            <p:ph type="sldNum" sz="quarter" idx="12"/>
          </p:nvPr>
        </p:nvSpPr>
        <p:spPr/>
        <p:txBody>
          <a:bodyPr/>
          <a:lstStyle/>
          <a:p>
            <a:pPr>
              <a:defRPr/>
            </a:pPr>
            <a:fld id="{EE8BA90B-08E0-417D-B80B-6C111DDDDC70}" type="slidenum">
              <a:rPr lang="en-US" smtClean="0">
                <a:solidFill>
                  <a:srgbClr val="000000"/>
                </a:solidFill>
              </a:rPr>
              <a:pPr>
                <a:defRPr/>
              </a:pPr>
              <a:t>31</a:t>
            </a:fld>
            <a:endParaRPr lang="en-US" smtClean="0">
              <a:solidFill>
                <a:srgbClr val="000000"/>
              </a:solidFill>
            </a:endParaRPr>
          </a:p>
        </p:txBody>
      </p:sp>
      <p:sp>
        <p:nvSpPr>
          <p:cNvPr id="13" name="Title 12"/>
          <p:cNvSpPr>
            <a:spLocks noGrp="1"/>
          </p:cNvSpPr>
          <p:nvPr>
            <p:ph type="title"/>
          </p:nvPr>
        </p:nvSpPr>
        <p:spPr>
          <a:xfrm>
            <a:off x="1318845" y="175118"/>
            <a:ext cx="7620000" cy="868362"/>
          </a:xfrm>
        </p:spPr>
        <p:txBody>
          <a:bodyPr>
            <a:normAutofit/>
          </a:bodyPr>
          <a:lstStyle/>
          <a:p>
            <a:r>
              <a:rPr lang="en-US" dirty="0">
                <a:solidFill>
                  <a:schemeClr val="tx2"/>
                </a:solidFill>
              </a:rPr>
              <a:t>E</a:t>
            </a:r>
            <a:r>
              <a:rPr lang="en-US" altLang="zh-CN" dirty="0">
                <a:solidFill>
                  <a:schemeClr val="tx2"/>
                </a:solidFill>
              </a:rPr>
              <a:t>xpected Entropy Reduction Approach</a:t>
            </a:r>
            <a:endParaRPr lang="en-US" dirty="0">
              <a:solidFill>
                <a:schemeClr val="tx2"/>
              </a:solidFill>
            </a:endParaRPr>
          </a:p>
        </p:txBody>
      </p:sp>
      <p:sp>
        <p:nvSpPr>
          <p:cNvPr id="59396" name="Rectangle 4"/>
          <p:cNvSpPr>
            <a:spLocks noChangeArrowheads="1"/>
          </p:cNvSpPr>
          <p:nvPr/>
        </p:nvSpPr>
        <p:spPr bwMode="auto">
          <a:xfrm>
            <a:off x="0" y="0"/>
            <a:ext cx="9144000" cy="0"/>
          </a:xfrm>
          <a:prstGeom prst="rect">
            <a:avLst/>
          </a:prstGeom>
          <a:noFill/>
          <a:ln w="19050" algn="ctr">
            <a:noFill/>
            <a:miter lim="800000"/>
            <a:headEnd/>
            <a:tailEnd/>
          </a:ln>
        </p:spPr>
        <p:txBody>
          <a:bodyPr wrap="none" anchor="ctr">
            <a:spAutoFit/>
          </a:bodyPr>
          <a:lstStyle/>
          <a:p>
            <a:pPr algn="ctr" eaLnBrk="1" hangingPunct="1">
              <a:spcBef>
                <a:spcPct val="50000"/>
              </a:spcBef>
            </a:pPr>
            <a:endParaRPr lang="en-US" b="1">
              <a:solidFill>
                <a:srgbClr val="000000"/>
              </a:solidFill>
              <a:latin typeface="Times New Roman" pitchFamily="18" charset="0"/>
              <a:cs typeface="Arial" charset="0"/>
            </a:endParaRPr>
          </a:p>
        </p:txBody>
      </p:sp>
      <p:sp>
        <p:nvSpPr>
          <p:cNvPr id="59397" name="Rectangle 2"/>
          <p:cNvSpPr>
            <a:spLocks noChangeArrowheads="1"/>
          </p:cNvSpPr>
          <p:nvPr/>
        </p:nvSpPr>
        <p:spPr bwMode="auto">
          <a:xfrm>
            <a:off x="0" y="0"/>
            <a:ext cx="9144000" cy="0"/>
          </a:xfrm>
          <a:prstGeom prst="rect">
            <a:avLst/>
          </a:prstGeom>
          <a:noFill/>
          <a:ln w="19050" algn="ctr">
            <a:noFill/>
            <a:miter lim="800000"/>
            <a:headEnd/>
            <a:tailEnd/>
          </a:ln>
        </p:spPr>
        <p:txBody>
          <a:bodyPr wrap="none" anchor="ctr">
            <a:spAutoFit/>
          </a:bodyPr>
          <a:lstStyle/>
          <a:p>
            <a:pPr algn="ctr" eaLnBrk="1" hangingPunct="1">
              <a:spcBef>
                <a:spcPct val="50000"/>
              </a:spcBef>
            </a:pPr>
            <a:endParaRPr lang="en-US" b="1">
              <a:solidFill>
                <a:srgbClr val="000000"/>
              </a:solidFill>
              <a:latin typeface="Times New Roman" pitchFamily="18" charset="0"/>
              <a:cs typeface="Arial" charset="0"/>
            </a:endParaRPr>
          </a:p>
        </p:txBody>
      </p:sp>
      <p:grpSp>
        <p:nvGrpSpPr>
          <p:cNvPr id="2" name="Group 11"/>
          <p:cNvGrpSpPr/>
          <p:nvPr/>
        </p:nvGrpSpPr>
        <p:grpSpPr>
          <a:xfrm>
            <a:off x="1169005" y="1808924"/>
            <a:ext cx="658812" cy="3716338"/>
            <a:chOff x="1008951" y="1965578"/>
            <a:chExt cx="658812" cy="3716338"/>
          </a:xfrm>
        </p:grpSpPr>
        <p:sp>
          <p:nvSpPr>
            <p:cNvPr id="14" name="Oval 353"/>
            <p:cNvSpPr>
              <a:spLocks noChangeArrowheads="1"/>
            </p:cNvSpPr>
            <p:nvPr/>
          </p:nvSpPr>
          <p:spPr bwMode="auto">
            <a:xfrm>
              <a:off x="1023238" y="2800603"/>
              <a:ext cx="644525" cy="423863"/>
            </a:xfrm>
            <a:prstGeom prst="ellipse">
              <a:avLst/>
            </a:prstGeom>
            <a:solidFill>
              <a:schemeClr val="accent1"/>
            </a:solidFill>
            <a:ln w="19050">
              <a:solidFill>
                <a:schemeClr val="tx1"/>
              </a:solidFill>
              <a:round/>
              <a:headEnd/>
              <a:tailEnd type="none" w="lg" len="lg"/>
            </a:ln>
          </p:spPr>
          <p:txBody>
            <a:bodyPr wrap="none" anchor="ctr"/>
            <a:lstStyle/>
            <a:p>
              <a:pPr algn="ctr">
                <a:spcBef>
                  <a:spcPts val="0"/>
                </a:spcBef>
              </a:pPr>
              <a:r>
                <a:rPr lang="en-US" altLang="zh-CN" sz="1200" b="0" dirty="0">
                  <a:latin typeface="Times New Roman" charset="0"/>
                  <a:ea typeface="Times New Roman" charset="0"/>
                  <a:cs typeface="Times New Roman" charset="0"/>
                </a:rPr>
                <a:t>Shape</a:t>
              </a:r>
            </a:p>
            <a:p>
              <a:pPr algn="ctr">
                <a:spcBef>
                  <a:spcPts val="0"/>
                </a:spcBef>
              </a:pPr>
              <a:r>
                <a:rPr lang="en-US" altLang="zh-CN" sz="1200" b="0" i="1" dirty="0">
                  <a:latin typeface="Times New Roman" charset="0"/>
                  <a:ea typeface="Times New Roman" charset="0"/>
                  <a:cs typeface="Times New Roman" charset="0"/>
                </a:rPr>
                <a:t>X</a:t>
              </a:r>
              <a:r>
                <a:rPr lang="en-US" altLang="zh-CN" sz="1200" b="0" i="1" baseline="-25000" dirty="0">
                  <a:latin typeface="Times New Roman" charset="0"/>
                  <a:ea typeface="Times New Roman" charset="0"/>
                  <a:cs typeface="Times New Roman" charset="0"/>
                </a:rPr>
                <a:t>1</a:t>
              </a:r>
              <a:endParaRPr lang="zh-CN" altLang="en-US" sz="1200" b="0" i="1" baseline="-25000" dirty="0">
                <a:latin typeface="Times New Roman" charset="0"/>
                <a:ea typeface="Times New Roman" charset="0"/>
                <a:cs typeface="Times New Roman" charset="0"/>
              </a:endParaRPr>
            </a:p>
          </p:txBody>
        </p:sp>
        <p:sp>
          <p:nvSpPr>
            <p:cNvPr id="15" name="Oval 354"/>
            <p:cNvSpPr>
              <a:spLocks noChangeArrowheads="1"/>
            </p:cNvSpPr>
            <p:nvPr/>
          </p:nvSpPr>
          <p:spPr bwMode="auto">
            <a:xfrm>
              <a:off x="1008951" y="3595941"/>
              <a:ext cx="644525" cy="423862"/>
            </a:xfrm>
            <a:prstGeom prst="ellipse">
              <a:avLst/>
            </a:prstGeom>
            <a:solidFill>
              <a:schemeClr val="accent1"/>
            </a:solidFill>
            <a:ln w="19050">
              <a:solidFill>
                <a:schemeClr val="tx1"/>
              </a:solidFill>
              <a:round/>
              <a:headEnd/>
              <a:tailEnd type="none" w="lg" len="lg"/>
            </a:ln>
          </p:spPr>
          <p:txBody>
            <a:bodyPr wrap="none" anchor="ctr"/>
            <a:lstStyle/>
            <a:p>
              <a:pPr algn="ctr">
                <a:spcBef>
                  <a:spcPts val="0"/>
                </a:spcBef>
              </a:pPr>
              <a:r>
                <a:rPr lang="en-US" altLang="zh-CN" sz="1200" b="0" dirty="0">
                  <a:latin typeface="Times New Roman" charset="0"/>
                  <a:ea typeface="Times New Roman" charset="0"/>
                  <a:cs typeface="Times New Roman" charset="0"/>
                </a:rPr>
                <a:t>Color</a:t>
              </a:r>
            </a:p>
            <a:p>
              <a:pPr algn="ctr">
                <a:spcBef>
                  <a:spcPts val="0"/>
                </a:spcBef>
              </a:pPr>
              <a:r>
                <a:rPr lang="en-US" altLang="zh-CN" sz="1200" b="0" i="1" dirty="0">
                  <a:latin typeface="Times New Roman" charset="0"/>
                  <a:ea typeface="Times New Roman" charset="0"/>
                  <a:cs typeface="Times New Roman" charset="0"/>
                </a:rPr>
                <a:t>X</a:t>
              </a:r>
              <a:r>
                <a:rPr lang="en-US" altLang="zh-CN" sz="1200" b="0" i="1" baseline="-25000" dirty="0">
                  <a:latin typeface="Times New Roman" charset="0"/>
                  <a:ea typeface="Times New Roman" charset="0"/>
                  <a:cs typeface="Times New Roman" charset="0"/>
                </a:rPr>
                <a:t>2</a:t>
              </a:r>
              <a:endParaRPr lang="zh-CN" altLang="en-US" sz="1200" b="0" i="1" baseline="-25000" dirty="0">
                <a:latin typeface="Times New Roman" charset="0"/>
                <a:ea typeface="Times New Roman" charset="0"/>
                <a:cs typeface="Times New Roman" charset="0"/>
              </a:endParaRPr>
            </a:p>
          </p:txBody>
        </p:sp>
        <p:sp>
          <p:nvSpPr>
            <p:cNvPr id="16" name="Oval 355"/>
            <p:cNvSpPr>
              <a:spLocks noChangeArrowheads="1"/>
            </p:cNvSpPr>
            <p:nvPr/>
          </p:nvSpPr>
          <p:spPr bwMode="auto">
            <a:xfrm>
              <a:off x="1021651" y="4434141"/>
              <a:ext cx="644525" cy="423862"/>
            </a:xfrm>
            <a:prstGeom prst="ellipse">
              <a:avLst/>
            </a:prstGeom>
            <a:solidFill>
              <a:schemeClr val="accent1"/>
            </a:solidFill>
            <a:ln w="19050">
              <a:solidFill>
                <a:schemeClr val="tx1"/>
              </a:solidFill>
              <a:round/>
              <a:headEnd/>
              <a:tailEnd type="none" w="lg" len="lg"/>
            </a:ln>
          </p:spPr>
          <p:txBody>
            <a:bodyPr wrap="none" anchor="ctr"/>
            <a:lstStyle/>
            <a:p>
              <a:pPr algn="ctr">
                <a:spcBef>
                  <a:spcPts val="0"/>
                </a:spcBef>
              </a:pPr>
              <a:r>
                <a:rPr lang="en-US" altLang="zh-CN" sz="1200" b="0" dirty="0">
                  <a:latin typeface="Times New Roman" charset="0"/>
                  <a:ea typeface="Times New Roman" charset="0"/>
                  <a:cs typeface="Times New Roman" charset="0"/>
                </a:rPr>
                <a:t>Texture</a:t>
              </a:r>
            </a:p>
            <a:p>
              <a:pPr algn="ctr">
                <a:spcBef>
                  <a:spcPts val="0"/>
                </a:spcBef>
              </a:pPr>
              <a:r>
                <a:rPr lang="en-US" altLang="zh-CN" sz="1200" b="0" i="1" dirty="0">
                  <a:latin typeface="Times New Roman" charset="0"/>
                  <a:ea typeface="Times New Roman" charset="0"/>
                  <a:cs typeface="Times New Roman" charset="0"/>
                </a:rPr>
                <a:t>X</a:t>
              </a:r>
              <a:r>
                <a:rPr lang="en-US" altLang="zh-CN" sz="1200" b="0" i="1" baseline="-25000" dirty="0">
                  <a:latin typeface="Times New Roman" charset="0"/>
                  <a:ea typeface="Times New Roman" charset="0"/>
                  <a:cs typeface="Times New Roman" charset="0"/>
                </a:rPr>
                <a:t>3</a:t>
              </a:r>
              <a:endParaRPr lang="zh-CN" altLang="en-US" sz="1200" b="0" i="1" baseline="-25000" dirty="0">
                <a:latin typeface="Times New Roman" charset="0"/>
                <a:ea typeface="Times New Roman" charset="0"/>
                <a:cs typeface="Times New Roman" charset="0"/>
              </a:endParaRPr>
            </a:p>
          </p:txBody>
        </p:sp>
        <p:sp>
          <p:nvSpPr>
            <p:cNvPr id="17" name="Oval 356"/>
            <p:cNvSpPr>
              <a:spLocks noChangeArrowheads="1"/>
            </p:cNvSpPr>
            <p:nvPr/>
          </p:nvSpPr>
          <p:spPr bwMode="auto">
            <a:xfrm>
              <a:off x="1008951" y="5258053"/>
              <a:ext cx="644525" cy="423863"/>
            </a:xfrm>
            <a:prstGeom prst="ellipse">
              <a:avLst/>
            </a:prstGeom>
            <a:solidFill>
              <a:schemeClr val="accent1"/>
            </a:solidFill>
            <a:ln w="19050">
              <a:solidFill>
                <a:schemeClr val="tx1"/>
              </a:solidFill>
              <a:round/>
              <a:headEnd/>
              <a:tailEnd type="none" w="lg" len="lg"/>
            </a:ln>
          </p:spPr>
          <p:txBody>
            <a:bodyPr wrap="none" anchor="ctr"/>
            <a:lstStyle/>
            <a:p>
              <a:pPr algn="ctr">
                <a:spcBef>
                  <a:spcPts val="0"/>
                </a:spcBef>
              </a:pPr>
              <a:r>
                <a:rPr lang="en-US" altLang="zh-CN" sz="1200" b="0" dirty="0">
                  <a:latin typeface="Times New Roman" charset="0"/>
                  <a:ea typeface="Times New Roman" charset="0"/>
                  <a:cs typeface="Times New Roman" charset="0"/>
                </a:rPr>
                <a:t>Type</a:t>
              </a:r>
            </a:p>
            <a:p>
              <a:pPr algn="ctr">
                <a:spcBef>
                  <a:spcPts val="0"/>
                </a:spcBef>
              </a:pPr>
              <a:r>
                <a:rPr lang="en-US" altLang="zh-CN" sz="1200" b="0" i="1" dirty="0">
                  <a:latin typeface="Times New Roman" charset="0"/>
                  <a:ea typeface="Times New Roman" charset="0"/>
                  <a:cs typeface="Times New Roman" charset="0"/>
                </a:rPr>
                <a:t>Y</a:t>
              </a:r>
              <a:endParaRPr lang="zh-CN" altLang="en-US" sz="1200" b="0" i="1" baseline="-25000" dirty="0">
                <a:latin typeface="Times New Roman" charset="0"/>
                <a:ea typeface="Times New Roman" charset="0"/>
                <a:cs typeface="Times New Roman" charset="0"/>
              </a:endParaRPr>
            </a:p>
          </p:txBody>
        </p:sp>
        <p:sp>
          <p:nvSpPr>
            <p:cNvPr id="18" name="Line 357"/>
            <p:cNvSpPr>
              <a:spLocks noChangeShapeType="1"/>
            </p:cNvSpPr>
            <p:nvPr/>
          </p:nvSpPr>
          <p:spPr bwMode="auto">
            <a:xfrm>
              <a:off x="1337563" y="3199066"/>
              <a:ext cx="1588" cy="403225"/>
            </a:xfrm>
            <a:prstGeom prst="line">
              <a:avLst/>
            </a:prstGeom>
            <a:noFill/>
            <a:ln w="19050">
              <a:solidFill>
                <a:schemeClr val="tx1"/>
              </a:solidFill>
              <a:round/>
              <a:headEnd/>
              <a:tailEnd type="triangle" w="lg" len="lg"/>
            </a:ln>
          </p:spPr>
          <p:txBody>
            <a:bodyPr wrap="none" anchor="ctr"/>
            <a:lstStyle/>
            <a:p>
              <a:endParaRPr lang="en-US"/>
            </a:p>
          </p:txBody>
        </p:sp>
        <p:sp>
          <p:nvSpPr>
            <p:cNvPr id="19" name="Line 358"/>
            <p:cNvSpPr>
              <a:spLocks noChangeShapeType="1"/>
            </p:cNvSpPr>
            <p:nvPr/>
          </p:nvSpPr>
          <p:spPr bwMode="auto">
            <a:xfrm>
              <a:off x="1318513" y="4010278"/>
              <a:ext cx="1588" cy="403225"/>
            </a:xfrm>
            <a:prstGeom prst="line">
              <a:avLst/>
            </a:prstGeom>
            <a:noFill/>
            <a:ln w="19050">
              <a:solidFill>
                <a:schemeClr val="tx1"/>
              </a:solidFill>
              <a:round/>
              <a:headEnd/>
              <a:tailEnd type="triangle" w="lg" len="lg"/>
            </a:ln>
          </p:spPr>
          <p:txBody>
            <a:bodyPr wrap="none" anchor="ctr"/>
            <a:lstStyle/>
            <a:p>
              <a:endParaRPr lang="en-US"/>
            </a:p>
          </p:txBody>
        </p:sp>
        <p:sp>
          <p:nvSpPr>
            <p:cNvPr id="20" name="Line 359"/>
            <p:cNvSpPr>
              <a:spLocks noChangeShapeType="1"/>
            </p:cNvSpPr>
            <p:nvPr/>
          </p:nvSpPr>
          <p:spPr bwMode="auto">
            <a:xfrm>
              <a:off x="1318513" y="4861178"/>
              <a:ext cx="1588" cy="403225"/>
            </a:xfrm>
            <a:prstGeom prst="line">
              <a:avLst/>
            </a:prstGeom>
            <a:noFill/>
            <a:ln w="19050">
              <a:solidFill>
                <a:schemeClr val="tx1"/>
              </a:solidFill>
              <a:round/>
              <a:headEnd/>
              <a:tailEnd type="triangle" w="lg" len="lg"/>
            </a:ln>
          </p:spPr>
          <p:txBody>
            <a:bodyPr wrap="none" anchor="ctr"/>
            <a:lstStyle/>
            <a:p>
              <a:endParaRPr lang="en-US"/>
            </a:p>
          </p:txBody>
        </p:sp>
        <p:sp>
          <p:nvSpPr>
            <p:cNvPr id="21" name="Oval 362"/>
            <p:cNvSpPr>
              <a:spLocks noChangeArrowheads="1"/>
            </p:cNvSpPr>
            <p:nvPr/>
          </p:nvSpPr>
          <p:spPr bwMode="auto">
            <a:xfrm>
              <a:off x="1018476" y="1965578"/>
              <a:ext cx="644525" cy="423863"/>
            </a:xfrm>
            <a:prstGeom prst="ellipse">
              <a:avLst/>
            </a:prstGeom>
            <a:solidFill>
              <a:schemeClr val="accent1"/>
            </a:solidFill>
            <a:ln w="19050">
              <a:solidFill>
                <a:schemeClr val="tx1"/>
              </a:solidFill>
              <a:round/>
              <a:headEnd/>
              <a:tailEnd type="none" w="lg" len="lg"/>
            </a:ln>
          </p:spPr>
          <p:txBody>
            <a:bodyPr wrap="none" anchor="ctr"/>
            <a:lstStyle/>
            <a:p>
              <a:pPr algn="ctr"/>
              <a:r>
                <a:rPr lang="en-US" altLang="zh-CN" sz="1600" b="0"/>
                <a:t>?</a:t>
              </a:r>
              <a:endParaRPr lang="zh-CN" altLang="en-US" sz="1600" b="0" baseline="-25000"/>
            </a:p>
          </p:txBody>
        </p:sp>
        <p:sp>
          <p:nvSpPr>
            <p:cNvPr id="22" name="Line 363"/>
            <p:cNvSpPr>
              <a:spLocks noChangeShapeType="1"/>
            </p:cNvSpPr>
            <p:nvPr/>
          </p:nvSpPr>
          <p:spPr bwMode="auto">
            <a:xfrm>
              <a:off x="1332801" y="2364041"/>
              <a:ext cx="1587" cy="403225"/>
            </a:xfrm>
            <a:prstGeom prst="line">
              <a:avLst/>
            </a:prstGeom>
            <a:noFill/>
            <a:ln w="19050">
              <a:solidFill>
                <a:schemeClr val="tx1"/>
              </a:solidFill>
              <a:round/>
              <a:headEnd/>
              <a:tailEnd type="triangle" w="lg" len="lg"/>
            </a:ln>
          </p:spPr>
          <p:txBody>
            <a:bodyPr wrap="none" anchor="ctr"/>
            <a:lstStyle/>
            <a:p>
              <a:endParaRPr lang="en-US"/>
            </a:p>
          </p:txBody>
        </p:sp>
        <p:sp>
          <p:nvSpPr>
            <p:cNvPr id="23" name="Oval 364"/>
            <p:cNvSpPr>
              <a:spLocks noChangeArrowheads="1"/>
            </p:cNvSpPr>
            <p:nvPr/>
          </p:nvSpPr>
          <p:spPr bwMode="auto">
            <a:xfrm>
              <a:off x="1018476" y="1965578"/>
              <a:ext cx="644525" cy="423863"/>
            </a:xfrm>
            <a:prstGeom prst="ellipse">
              <a:avLst/>
            </a:prstGeom>
            <a:solidFill>
              <a:schemeClr val="accent1"/>
            </a:solidFill>
            <a:ln w="19050">
              <a:solidFill>
                <a:schemeClr val="tx1"/>
              </a:solidFill>
              <a:round/>
              <a:headEnd/>
              <a:tailEnd type="none" w="lg" len="lg"/>
            </a:ln>
          </p:spPr>
          <p:txBody>
            <a:bodyPr wrap="none" anchor="ctr"/>
            <a:lstStyle/>
            <a:p>
              <a:pPr algn="ctr"/>
              <a:r>
                <a:rPr lang="en-US" altLang="zh-CN" sz="1600" b="0">
                  <a:latin typeface="Times New Roman" charset="0"/>
                  <a:ea typeface="Times New Roman" charset="0"/>
                  <a:cs typeface="Times New Roman" charset="0"/>
                </a:rPr>
                <a:t>?</a:t>
              </a:r>
              <a:endParaRPr lang="zh-CN" altLang="en-US" sz="1600" b="0" baseline="-25000">
                <a:latin typeface="Times New Roman" charset="0"/>
                <a:ea typeface="Times New Roman" charset="0"/>
                <a:cs typeface="Times New Roman" charset="0"/>
              </a:endParaRPr>
            </a:p>
          </p:txBody>
        </p:sp>
      </p:grpSp>
      <p:pic>
        <p:nvPicPr>
          <p:cNvPr id="24" name="Picture 348" descr="bn"/>
          <p:cNvPicPr>
            <a:picLocks noChangeAspect="1" noChangeArrowheads="1"/>
          </p:cNvPicPr>
          <p:nvPr/>
        </p:nvPicPr>
        <p:blipFill>
          <a:blip r:embed="rId3" cstate="print"/>
          <a:srcRect l="17860"/>
          <a:stretch>
            <a:fillRect/>
          </a:stretch>
        </p:blipFill>
        <p:spPr bwMode="auto">
          <a:xfrm>
            <a:off x="2138363" y="1549400"/>
            <a:ext cx="6278562" cy="3967163"/>
          </a:xfrm>
          <a:prstGeom prst="rect">
            <a:avLst/>
          </a:prstGeom>
          <a:noFill/>
          <a:ln w="9525">
            <a:noFill/>
            <a:miter lim="800000"/>
            <a:headEnd/>
            <a:tailEnd/>
          </a:ln>
        </p:spPr>
      </p:pic>
      <p:sp>
        <p:nvSpPr>
          <p:cNvPr id="26" name="Text Box 14"/>
          <p:cNvSpPr txBox="1">
            <a:spLocks noChangeArrowheads="1"/>
          </p:cNvSpPr>
          <p:nvPr/>
        </p:nvSpPr>
        <p:spPr bwMode="auto">
          <a:xfrm>
            <a:off x="1070273" y="1254587"/>
            <a:ext cx="4058572" cy="400110"/>
          </a:xfrm>
          <a:prstGeom prst="rect">
            <a:avLst/>
          </a:prstGeom>
          <a:noFill/>
          <a:ln w="9525" algn="ctr">
            <a:noFill/>
            <a:miter lim="800000"/>
            <a:headEnd/>
            <a:tailEnd/>
          </a:ln>
        </p:spPr>
        <p:txBody>
          <a:bodyPr wrap="square">
            <a:spAutoFit/>
          </a:bodyPr>
          <a:lstStyle/>
          <a:p>
            <a:pPr eaLnBrk="1" hangingPunct="1">
              <a:spcBef>
                <a:spcPct val="50000"/>
              </a:spcBef>
            </a:pPr>
            <a:r>
              <a:rPr lang="en-US" sz="2000" b="1" dirty="0" err="1" smtClean="0">
                <a:solidFill>
                  <a:srgbClr val="CC3300"/>
                </a:solidFill>
                <a:latin typeface="Times New Roman" pitchFamily="18" charset="0"/>
                <a:cs typeface="Times New Roman" pitchFamily="18" charset="0"/>
              </a:rPr>
              <a:t>Baysian</a:t>
            </a:r>
            <a:r>
              <a:rPr lang="en-US" sz="2000" b="1" dirty="0" smtClean="0">
                <a:solidFill>
                  <a:srgbClr val="CC3300"/>
                </a:solidFill>
                <a:latin typeface="Times New Roman" pitchFamily="18" charset="0"/>
                <a:cs typeface="Times New Roman" pitchFamily="18" charset="0"/>
              </a:rPr>
              <a:t> </a:t>
            </a:r>
            <a:r>
              <a:rPr lang="en-US" sz="2000" b="1" dirty="0">
                <a:solidFill>
                  <a:srgbClr val="CC3300"/>
                </a:solidFill>
                <a:latin typeface="Times New Roman" pitchFamily="18" charset="0"/>
                <a:cs typeface="Times New Roman" pitchFamily="18" charset="0"/>
              </a:rPr>
              <a:t>n</a:t>
            </a:r>
            <a:r>
              <a:rPr lang="en-US" sz="2000" b="1" dirty="0" smtClean="0">
                <a:solidFill>
                  <a:srgbClr val="CC3300"/>
                </a:solidFill>
                <a:latin typeface="Times New Roman" pitchFamily="18" charset="0"/>
                <a:cs typeface="Times New Roman" pitchFamily="18" charset="0"/>
              </a:rPr>
              <a:t>etwork structure:</a:t>
            </a:r>
          </a:p>
        </p:txBody>
      </p:sp>
    </p:spTree>
    <p:extLst>
      <p:ext uri="{BB962C8B-B14F-4D97-AF65-F5344CB8AC3E}">
        <p14:creationId xmlns:p14="http://schemas.microsoft.com/office/powerpoint/2010/main" xmlns="" val="198116062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Slide Number Placeholder 2"/>
          <p:cNvSpPr>
            <a:spLocks noGrp="1"/>
          </p:cNvSpPr>
          <p:nvPr>
            <p:ph type="sldNum" sz="quarter" idx="12"/>
          </p:nvPr>
        </p:nvSpPr>
        <p:spPr/>
        <p:txBody>
          <a:bodyPr/>
          <a:lstStyle/>
          <a:p>
            <a:pPr>
              <a:defRPr/>
            </a:pPr>
            <a:fld id="{EE8BA90B-08E0-417D-B80B-6C111DDDDC70}" type="slidenum">
              <a:rPr lang="en-US" smtClean="0">
                <a:solidFill>
                  <a:srgbClr val="000000"/>
                </a:solidFill>
              </a:rPr>
              <a:pPr>
                <a:defRPr/>
              </a:pPr>
              <a:t>32</a:t>
            </a:fld>
            <a:endParaRPr lang="en-US" smtClean="0">
              <a:solidFill>
                <a:srgbClr val="000000"/>
              </a:solidFill>
            </a:endParaRPr>
          </a:p>
        </p:txBody>
      </p:sp>
      <p:sp>
        <p:nvSpPr>
          <p:cNvPr id="13" name="Title 12"/>
          <p:cNvSpPr>
            <a:spLocks noGrp="1"/>
          </p:cNvSpPr>
          <p:nvPr>
            <p:ph type="title"/>
          </p:nvPr>
        </p:nvSpPr>
        <p:spPr>
          <a:xfrm>
            <a:off x="1318845" y="175118"/>
            <a:ext cx="7620000" cy="868362"/>
          </a:xfrm>
        </p:spPr>
        <p:txBody>
          <a:bodyPr>
            <a:normAutofit/>
          </a:bodyPr>
          <a:lstStyle/>
          <a:p>
            <a:r>
              <a:rPr lang="en-US" altLang="zh-CN" dirty="0">
                <a:solidFill>
                  <a:schemeClr val="tx2"/>
                </a:solidFill>
              </a:rPr>
              <a:t>Single-Step EER Calculation </a:t>
            </a:r>
            <a:endParaRPr lang="en-US" dirty="0">
              <a:solidFill>
                <a:schemeClr val="tx2"/>
              </a:solidFill>
            </a:endParaRPr>
          </a:p>
        </p:txBody>
      </p:sp>
      <p:sp>
        <p:nvSpPr>
          <p:cNvPr id="59396" name="Rectangle 4"/>
          <p:cNvSpPr>
            <a:spLocks noChangeArrowheads="1"/>
          </p:cNvSpPr>
          <p:nvPr/>
        </p:nvSpPr>
        <p:spPr bwMode="auto">
          <a:xfrm>
            <a:off x="0" y="0"/>
            <a:ext cx="9144000" cy="0"/>
          </a:xfrm>
          <a:prstGeom prst="rect">
            <a:avLst/>
          </a:prstGeom>
          <a:noFill/>
          <a:ln w="19050" algn="ctr">
            <a:noFill/>
            <a:miter lim="800000"/>
            <a:headEnd/>
            <a:tailEnd/>
          </a:ln>
        </p:spPr>
        <p:txBody>
          <a:bodyPr wrap="none" anchor="ctr">
            <a:spAutoFit/>
          </a:bodyPr>
          <a:lstStyle/>
          <a:p>
            <a:pPr algn="ctr" eaLnBrk="1" hangingPunct="1">
              <a:spcBef>
                <a:spcPct val="50000"/>
              </a:spcBef>
            </a:pPr>
            <a:endParaRPr lang="en-US" b="1">
              <a:solidFill>
                <a:srgbClr val="000000"/>
              </a:solidFill>
              <a:latin typeface="Times New Roman" pitchFamily="18" charset="0"/>
              <a:cs typeface="Arial" charset="0"/>
            </a:endParaRPr>
          </a:p>
        </p:txBody>
      </p:sp>
      <p:sp>
        <p:nvSpPr>
          <p:cNvPr id="59397" name="Rectangle 2"/>
          <p:cNvSpPr>
            <a:spLocks noChangeArrowheads="1"/>
          </p:cNvSpPr>
          <p:nvPr/>
        </p:nvSpPr>
        <p:spPr bwMode="auto">
          <a:xfrm>
            <a:off x="0" y="0"/>
            <a:ext cx="9144000" cy="0"/>
          </a:xfrm>
          <a:prstGeom prst="rect">
            <a:avLst/>
          </a:prstGeom>
          <a:noFill/>
          <a:ln w="19050" algn="ctr">
            <a:noFill/>
            <a:miter lim="800000"/>
            <a:headEnd/>
            <a:tailEnd/>
          </a:ln>
        </p:spPr>
        <p:txBody>
          <a:bodyPr wrap="none" anchor="ctr">
            <a:spAutoFit/>
          </a:bodyPr>
          <a:lstStyle/>
          <a:p>
            <a:pPr algn="ctr" eaLnBrk="1" hangingPunct="1">
              <a:spcBef>
                <a:spcPct val="50000"/>
              </a:spcBef>
            </a:pPr>
            <a:endParaRPr lang="en-US" b="1">
              <a:solidFill>
                <a:srgbClr val="000000"/>
              </a:solidFill>
              <a:latin typeface="Times New Roman" pitchFamily="18" charset="0"/>
              <a:cs typeface="Arial" charset="0"/>
            </a:endParaRPr>
          </a:p>
        </p:txBody>
      </p:sp>
      <p:grpSp>
        <p:nvGrpSpPr>
          <p:cNvPr id="2" name="Group 24"/>
          <p:cNvGrpSpPr/>
          <p:nvPr/>
        </p:nvGrpSpPr>
        <p:grpSpPr>
          <a:xfrm>
            <a:off x="1008951" y="1965578"/>
            <a:ext cx="658812" cy="3716338"/>
            <a:chOff x="1008951" y="1965578"/>
            <a:chExt cx="658812" cy="3716338"/>
          </a:xfrm>
        </p:grpSpPr>
        <p:sp>
          <p:nvSpPr>
            <p:cNvPr id="27" name="Oval 353"/>
            <p:cNvSpPr>
              <a:spLocks noChangeArrowheads="1"/>
            </p:cNvSpPr>
            <p:nvPr/>
          </p:nvSpPr>
          <p:spPr bwMode="auto">
            <a:xfrm>
              <a:off x="1023238" y="2800603"/>
              <a:ext cx="644525" cy="423863"/>
            </a:xfrm>
            <a:prstGeom prst="ellipse">
              <a:avLst/>
            </a:prstGeom>
            <a:solidFill>
              <a:schemeClr val="accent1"/>
            </a:solidFill>
            <a:ln w="19050">
              <a:solidFill>
                <a:schemeClr val="tx1"/>
              </a:solidFill>
              <a:round/>
              <a:headEnd/>
              <a:tailEnd type="none" w="lg" len="lg"/>
            </a:ln>
          </p:spPr>
          <p:txBody>
            <a:bodyPr wrap="none" anchor="ctr"/>
            <a:lstStyle/>
            <a:p>
              <a:pPr algn="ctr">
                <a:spcBef>
                  <a:spcPts val="0"/>
                </a:spcBef>
              </a:pPr>
              <a:r>
                <a:rPr lang="en-US" altLang="zh-CN" sz="1200" b="0" dirty="0">
                  <a:latin typeface="Times New Roman" charset="0"/>
                  <a:ea typeface="Times New Roman" charset="0"/>
                  <a:cs typeface="Times New Roman" charset="0"/>
                </a:rPr>
                <a:t>Shape</a:t>
              </a:r>
            </a:p>
            <a:p>
              <a:pPr algn="ctr">
                <a:spcBef>
                  <a:spcPts val="0"/>
                </a:spcBef>
              </a:pPr>
              <a:r>
                <a:rPr lang="en-US" altLang="zh-CN" sz="1200" b="0" i="1" dirty="0">
                  <a:latin typeface="Times New Roman" charset="0"/>
                  <a:ea typeface="Times New Roman" charset="0"/>
                  <a:cs typeface="Times New Roman" charset="0"/>
                </a:rPr>
                <a:t>X</a:t>
              </a:r>
              <a:r>
                <a:rPr lang="en-US" altLang="zh-CN" sz="1200" b="0" i="1" baseline="-25000" dirty="0">
                  <a:latin typeface="Times New Roman" charset="0"/>
                  <a:ea typeface="Times New Roman" charset="0"/>
                  <a:cs typeface="Times New Roman" charset="0"/>
                </a:rPr>
                <a:t>1</a:t>
              </a:r>
              <a:endParaRPr lang="zh-CN" altLang="en-US" sz="1200" b="0" i="1" baseline="-25000" dirty="0">
                <a:latin typeface="Times New Roman" charset="0"/>
                <a:ea typeface="Times New Roman" charset="0"/>
                <a:cs typeface="Times New Roman" charset="0"/>
              </a:endParaRPr>
            </a:p>
          </p:txBody>
        </p:sp>
        <p:sp>
          <p:nvSpPr>
            <p:cNvPr id="28" name="Oval 354"/>
            <p:cNvSpPr>
              <a:spLocks noChangeArrowheads="1"/>
            </p:cNvSpPr>
            <p:nvPr/>
          </p:nvSpPr>
          <p:spPr bwMode="auto">
            <a:xfrm>
              <a:off x="1008951" y="3595941"/>
              <a:ext cx="644525" cy="423862"/>
            </a:xfrm>
            <a:prstGeom prst="ellipse">
              <a:avLst/>
            </a:prstGeom>
            <a:solidFill>
              <a:schemeClr val="accent1"/>
            </a:solidFill>
            <a:ln w="19050">
              <a:solidFill>
                <a:schemeClr val="tx1"/>
              </a:solidFill>
              <a:round/>
              <a:headEnd/>
              <a:tailEnd type="none" w="lg" len="lg"/>
            </a:ln>
          </p:spPr>
          <p:txBody>
            <a:bodyPr wrap="none" anchor="ctr"/>
            <a:lstStyle/>
            <a:p>
              <a:pPr algn="ctr">
                <a:spcBef>
                  <a:spcPts val="0"/>
                </a:spcBef>
              </a:pPr>
              <a:r>
                <a:rPr lang="en-US" altLang="zh-CN" sz="1200" b="0" dirty="0">
                  <a:latin typeface="Times New Roman" charset="0"/>
                  <a:ea typeface="Times New Roman" charset="0"/>
                  <a:cs typeface="Times New Roman" charset="0"/>
                </a:rPr>
                <a:t>Color</a:t>
              </a:r>
            </a:p>
            <a:p>
              <a:pPr algn="ctr">
                <a:spcBef>
                  <a:spcPts val="0"/>
                </a:spcBef>
              </a:pPr>
              <a:r>
                <a:rPr lang="en-US" altLang="zh-CN" sz="1200" b="0" i="1" dirty="0">
                  <a:latin typeface="Times New Roman" charset="0"/>
                  <a:ea typeface="Times New Roman" charset="0"/>
                  <a:cs typeface="Times New Roman" charset="0"/>
                </a:rPr>
                <a:t>X</a:t>
              </a:r>
              <a:r>
                <a:rPr lang="en-US" altLang="zh-CN" sz="1200" b="0" i="1" baseline="-25000" dirty="0">
                  <a:latin typeface="Times New Roman" charset="0"/>
                  <a:ea typeface="Times New Roman" charset="0"/>
                  <a:cs typeface="Times New Roman" charset="0"/>
                </a:rPr>
                <a:t>2</a:t>
              </a:r>
              <a:endParaRPr lang="zh-CN" altLang="en-US" sz="1200" b="0" i="1" baseline="-25000" dirty="0">
                <a:latin typeface="Times New Roman" charset="0"/>
                <a:ea typeface="Times New Roman" charset="0"/>
                <a:cs typeface="Times New Roman" charset="0"/>
              </a:endParaRPr>
            </a:p>
          </p:txBody>
        </p:sp>
        <p:sp>
          <p:nvSpPr>
            <p:cNvPr id="29" name="Oval 355"/>
            <p:cNvSpPr>
              <a:spLocks noChangeArrowheads="1"/>
            </p:cNvSpPr>
            <p:nvPr/>
          </p:nvSpPr>
          <p:spPr bwMode="auto">
            <a:xfrm>
              <a:off x="1021651" y="4434141"/>
              <a:ext cx="644525" cy="423862"/>
            </a:xfrm>
            <a:prstGeom prst="ellipse">
              <a:avLst/>
            </a:prstGeom>
            <a:solidFill>
              <a:schemeClr val="accent1"/>
            </a:solidFill>
            <a:ln w="19050">
              <a:solidFill>
                <a:schemeClr val="tx1"/>
              </a:solidFill>
              <a:round/>
              <a:headEnd/>
              <a:tailEnd type="none" w="lg" len="lg"/>
            </a:ln>
          </p:spPr>
          <p:txBody>
            <a:bodyPr wrap="none" anchor="ctr"/>
            <a:lstStyle/>
            <a:p>
              <a:pPr algn="ctr">
                <a:spcBef>
                  <a:spcPts val="0"/>
                </a:spcBef>
              </a:pPr>
              <a:r>
                <a:rPr lang="en-US" altLang="zh-CN" sz="1200" b="0" dirty="0">
                  <a:latin typeface="Times New Roman" charset="0"/>
                  <a:ea typeface="Times New Roman" charset="0"/>
                  <a:cs typeface="Times New Roman" charset="0"/>
                </a:rPr>
                <a:t>Texture</a:t>
              </a:r>
            </a:p>
            <a:p>
              <a:pPr algn="ctr">
                <a:spcBef>
                  <a:spcPts val="0"/>
                </a:spcBef>
              </a:pPr>
              <a:r>
                <a:rPr lang="en-US" altLang="zh-CN" sz="1200" b="0" i="1" dirty="0">
                  <a:latin typeface="Times New Roman" charset="0"/>
                  <a:ea typeface="Times New Roman" charset="0"/>
                  <a:cs typeface="Times New Roman" charset="0"/>
                </a:rPr>
                <a:t>X</a:t>
              </a:r>
              <a:r>
                <a:rPr lang="en-US" altLang="zh-CN" sz="1200" b="0" i="1" baseline="-25000" dirty="0">
                  <a:latin typeface="Times New Roman" charset="0"/>
                  <a:ea typeface="Times New Roman" charset="0"/>
                  <a:cs typeface="Times New Roman" charset="0"/>
                </a:rPr>
                <a:t>3</a:t>
              </a:r>
              <a:endParaRPr lang="zh-CN" altLang="en-US" sz="1200" b="0" i="1" baseline="-25000" dirty="0">
                <a:latin typeface="Times New Roman" charset="0"/>
                <a:ea typeface="Times New Roman" charset="0"/>
                <a:cs typeface="Times New Roman" charset="0"/>
              </a:endParaRPr>
            </a:p>
          </p:txBody>
        </p:sp>
        <p:sp>
          <p:nvSpPr>
            <p:cNvPr id="30" name="Oval 356"/>
            <p:cNvSpPr>
              <a:spLocks noChangeArrowheads="1"/>
            </p:cNvSpPr>
            <p:nvPr/>
          </p:nvSpPr>
          <p:spPr bwMode="auto">
            <a:xfrm>
              <a:off x="1008951" y="5258053"/>
              <a:ext cx="644525" cy="423863"/>
            </a:xfrm>
            <a:prstGeom prst="ellipse">
              <a:avLst/>
            </a:prstGeom>
            <a:solidFill>
              <a:schemeClr val="accent1"/>
            </a:solidFill>
            <a:ln w="19050">
              <a:solidFill>
                <a:schemeClr val="tx1"/>
              </a:solidFill>
              <a:round/>
              <a:headEnd/>
              <a:tailEnd type="none" w="lg" len="lg"/>
            </a:ln>
          </p:spPr>
          <p:txBody>
            <a:bodyPr wrap="none" anchor="ctr"/>
            <a:lstStyle/>
            <a:p>
              <a:pPr algn="ctr">
                <a:spcBef>
                  <a:spcPts val="0"/>
                </a:spcBef>
              </a:pPr>
              <a:r>
                <a:rPr lang="en-US" altLang="zh-CN" sz="1200" b="0" dirty="0">
                  <a:latin typeface="Times New Roman" charset="0"/>
                  <a:ea typeface="Times New Roman" charset="0"/>
                  <a:cs typeface="Times New Roman" charset="0"/>
                </a:rPr>
                <a:t>Type</a:t>
              </a:r>
            </a:p>
            <a:p>
              <a:pPr algn="ctr">
                <a:spcBef>
                  <a:spcPts val="0"/>
                </a:spcBef>
              </a:pPr>
              <a:r>
                <a:rPr lang="en-US" altLang="zh-CN" sz="1200" b="0" i="1" dirty="0">
                  <a:latin typeface="Times New Roman" charset="0"/>
                  <a:ea typeface="Times New Roman" charset="0"/>
                  <a:cs typeface="Times New Roman" charset="0"/>
                </a:rPr>
                <a:t>Y</a:t>
              </a:r>
              <a:endParaRPr lang="zh-CN" altLang="en-US" sz="1200" b="0" i="1" baseline="-25000" dirty="0">
                <a:latin typeface="Times New Roman" charset="0"/>
                <a:ea typeface="Times New Roman" charset="0"/>
                <a:cs typeface="Times New Roman" charset="0"/>
              </a:endParaRPr>
            </a:p>
          </p:txBody>
        </p:sp>
        <p:sp>
          <p:nvSpPr>
            <p:cNvPr id="31" name="Line 357"/>
            <p:cNvSpPr>
              <a:spLocks noChangeShapeType="1"/>
            </p:cNvSpPr>
            <p:nvPr/>
          </p:nvSpPr>
          <p:spPr bwMode="auto">
            <a:xfrm>
              <a:off x="1337563" y="3199066"/>
              <a:ext cx="1588" cy="403225"/>
            </a:xfrm>
            <a:prstGeom prst="line">
              <a:avLst/>
            </a:prstGeom>
            <a:noFill/>
            <a:ln w="19050">
              <a:solidFill>
                <a:schemeClr val="tx1"/>
              </a:solidFill>
              <a:round/>
              <a:headEnd/>
              <a:tailEnd type="triangle" w="lg" len="lg"/>
            </a:ln>
          </p:spPr>
          <p:txBody>
            <a:bodyPr wrap="none" anchor="ctr"/>
            <a:lstStyle/>
            <a:p>
              <a:endParaRPr lang="en-US">
                <a:latin typeface="Times New Roman" charset="0"/>
                <a:ea typeface="Times New Roman" charset="0"/>
                <a:cs typeface="Times New Roman" charset="0"/>
              </a:endParaRPr>
            </a:p>
          </p:txBody>
        </p:sp>
        <p:sp>
          <p:nvSpPr>
            <p:cNvPr id="32" name="Line 358"/>
            <p:cNvSpPr>
              <a:spLocks noChangeShapeType="1"/>
            </p:cNvSpPr>
            <p:nvPr/>
          </p:nvSpPr>
          <p:spPr bwMode="auto">
            <a:xfrm>
              <a:off x="1318513" y="4010278"/>
              <a:ext cx="1588" cy="403225"/>
            </a:xfrm>
            <a:prstGeom prst="line">
              <a:avLst/>
            </a:prstGeom>
            <a:noFill/>
            <a:ln w="19050">
              <a:solidFill>
                <a:schemeClr val="tx1"/>
              </a:solidFill>
              <a:round/>
              <a:headEnd/>
              <a:tailEnd type="triangle" w="lg" len="lg"/>
            </a:ln>
          </p:spPr>
          <p:txBody>
            <a:bodyPr wrap="none" anchor="ctr"/>
            <a:lstStyle/>
            <a:p>
              <a:endParaRPr lang="en-US">
                <a:latin typeface="Times New Roman" charset="0"/>
                <a:ea typeface="Times New Roman" charset="0"/>
                <a:cs typeface="Times New Roman" charset="0"/>
              </a:endParaRPr>
            </a:p>
          </p:txBody>
        </p:sp>
        <p:sp>
          <p:nvSpPr>
            <p:cNvPr id="33" name="Line 359"/>
            <p:cNvSpPr>
              <a:spLocks noChangeShapeType="1"/>
            </p:cNvSpPr>
            <p:nvPr/>
          </p:nvSpPr>
          <p:spPr bwMode="auto">
            <a:xfrm>
              <a:off x="1318513" y="4861178"/>
              <a:ext cx="1588" cy="403225"/>
            </a:xfrm>
            <a:prstGeom prst="line">
              <a:avLst/>
            </a:prstGeom>
            <a:noFill/>
            <a:ln w="19050">
              <a:solidFill>
                <a:schemeClr val="tx1"/>
              </a:solidFill>
              <a:round/>
              <a:headEnd/>
              <a:tailEnd type="triangle" w="lg" len="lg"/>
            </a:ln>
          </p:spPr>
          <p:txBody>
            <a:bodyPr wrap="none" anchor="ctr"/>
            <a:lstStyle/>
            <a:p>
              <a:endParaRPr lang="en-US">
                <a:latin typeface="Times New Roman" charset="0"/>
                <a:ea typeface="Times New Roman" charset="0"/>
                <a:cs typeface="Times New Roman" charset="0"/>
              </a:endParaRPr>
            </a:p>
          </p:txBody>
        </p:sp>
        <p:sp>
          <p:nvSpPr>
            <p:cNvPr id="34" name="Oval 362"/>
            <p:cNvSpPr>
              <a:spLocks noChangeArrowheads="1"/>
            </p:cNvSpPr>
            <p:nvPr/>
          </p:nvSpPr>
          <p:spPr bwMode="auto">
            <a:xfrm>
              <a:off x="1018476" y="1965578"/>
              <a:ext cx="644525" cy="423863"/>
            </a:xfrm>
            <a:prstGeom prst="ellipse">
              <a:avLst/>
            </a:prstGeom>
            <a:solidFill>
              <a:schemeClr val="accent1"/>
            </a:solidFill>
            <a:ln w="19050">
              <a:solidFill>
                <a:schemeClr val="tx1"/>
              </a:solidFill>
              <a:round/>
              <a:headEnd/>
              <a:tailEnd type="none" w="lg" len="lg"/>
            </a:ln>
          </p:spPr>
          <p:txBody>
            <a:bodyPr wrap="none" anchor="ctr"/>
            <a:lstStyle/>
            <a:p>
              <a:pPr algn="ctr"/>
              <a:r>
                <a:rPr lang="en-US" altLang="zh-CN" sz="1600" b="0">
                  <a:latin typeface="Times New Roman" charset="0"/>
                  <a:ea typeface="Times New Roman" charset="0"/>
                  <a:cs typeface="Times New Roman" charset="0"/>
                </a:rPr>
                <a:t>?</a:t>
              </a:r>
              <a:endParaRPr lang="zh-CN" altLang="en-US" sz="1600" b="0" baseline="-25000">
                <a:latin typeface="Times New Roman" charset="0"/>
                <a:ea typeface="Times New Roman" charset="0"/>
                <a:cs typeface="Times New Roman" charset="0"/>
              </a:endParaRPr>
            </a:p>
          </p:txBody>
        </p:sp>
        <p:sp>
          <p:nvSpPr>
            <p:cNvPr id="35" name="Line 363"/>
            <p:cNvSpPr>
              <a:spLocks noChangeShapeType="1"/>
            </p:cNvSpPr>
            <p:nvPr/>
          </p:nvSpPr>
          <p:spPr bwMode="auto">
            <a:xfrm>
              <a:off x="1332801" y="2364041"/>
              <a:ext cx="1587" cy="403225"/>
            </a:xfrm>
            <a:prstGeom prst="line">
              <a:avLst/>
            </a:prstGeom>
            <a:noFill/>
            <a:ln w="19050">
              <a:solidFill>
                <a:schemeClr val="tx1"/>
              </a:solidFill>
              <a:round/>
              <a:headEnd/>
              <a:tailEnd type="triangle" w="lg" len="lg"/>
            </a:ln>
          </p:spPr>
          <p:txBody>
            <a:bodyPr wrap="none" anchor="ctr"/>
            <a:lstStyle/>
            <a:p>
              <a:endParaRPr lang="en-US">
                <a:latin typeface="Times New Roman" charset="0"/>
                <a:ea typeface="Times New Roman" charset="0"/>
                <a:cs typeface="Times New Roman" charset="0"/>
              </a:endParaRPr>
            </a:p>
          </p:txBody>
        </p:sp>
        <p:sp>
          <p:nvSpPr>
            <p:cNvPr id="36" name="Oval 364"/>
            <p:cNvSpPr>
              <a:spLocks noChangeArrowheads="1"/>
            </p:cNvSpPr>
            <p:nvPr/>
          </p:nvSpPr>
          <p:spPr bwMode="auto">
            <a:xfrm>
              <a:off x="1018476" y="1965578"/>
              <a:ext cx="644525" cy="423863"/>
            </a:xfrm>
            <a:prstGeom prst="ellipse">
              <a:avLst/>
            </a:prstGeom>
            <a:solidFill>
              <a:schemeClr val="accent1"/>
            </a:solidFill>
            <a:ln w="19050">
              <a:solidFill>
                <a:schemeClr val="tx1"/>
              </a:solidFill>
              <a:round/>
              <a:headEnd/>
              <a:tailEnd type="none" w="lg" len="lg"/>
            </a:ln>
          </p:spPr>
          <p:txBody>
            <a:bodyPr wrap="none" anchor="ctr"/>
            <a:lstStyle/>
            <a:p>
              <a:pPr algn="ctr"/>
              <a:r>
                <a:rPr lang="en-US" altLang="zh-CN" sz="1600" b="0">
                  <a:latin typeface="Times New Roman" charset="0"/>
                  <a:ea typeface="Times New Roman" charset="0"/>
                  <a:cs typeface="Times New Roman" charset="0"/>
                </a:rPr>
                <a:t>?</a:t>
              </a:r>
              <a:endParaRPr lang="zh-CN" altLang="en-US" sz="1600" b="0" baseline="-25000">
                <a:latin typeface="Times New Roman" charset="0"/>
                <a:ea typeface="Times New Roman" charset="0"/>
                <a:cs typeface="Times New Roman" charset="0"/>
              </a:endParaRPr>
            </a:p>
          </p:txBody>
        </p:sp>
      </p:grpSp>
      <p:sp>
        <p:nvSpPr>
          <p:cNvPr id="37" name="Oval 36"/>
          <p:cNvSpPr/>
          <p:nvPr/>
        </p:nvSpPr>
        <p:spPr bwMode="auto">
          <a:xfrm>
            <a:off x="1522793" y="2406903"/>
            <a:ext cx="280416" cy="264009"/>
          </a:xfrm>
          <a:prstGeom prst="ellipse">
            <a:avLst/>
          </a:prstGeom>
          <a:ln w="9525">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r>
              <a:rPr kumimoji="0" lang="en-US" sz="1400" b="0" i="0" u="none" strike="noStrike" cap="none" normalizeH="0" baseline="0" dirty="0">
                <a:ln>
                  <a:noFill/>
                </a:ln>
                <a:solidFill>
                  <a:schemeClr val="tx1"/>
                </a:solidFill>
                <a:effectLst/>
                <a:latin typeface="Times New Roman" pitchFamily="18" charset="0"/>
              </a:rPr>
              <a:t>1</a:t>
            </a:r>
          </a:p>
        </p:txBody>
      </p:sp>
      <p:sp>
        <p:nvSpPr>
          <p:cNvPr id="38" name="Oval 37"/>
          <p:cNvSpPr/>
          <p:nvPr/>
        </p:nvSpPr>
        <p:spPr bwMode="auto">
          <a:xfrm>
            <a:off x="1529777" y="3256768"/>
            <a:ext cx="280416" cy="264009"/>
          </a:xfrm>
          <a:prstGeom prst="ellipse">
            <a:avLst/>
          </a:prstGeom>
          <a:ln w="9525">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r>
              <a:rPr lang="en-US" sz="1400" b="0" dirty="0">
                <a:solidFill>
                  <a:schemeClr val="tx1"/>
                </a:solidFill>
                <a:latin typeface="Times New Roman" pitchFamily="18" charset="0"/>
              </a:rPr>
              <a:t>2</a:t>
            </a:r>
            <a:endParaRPr kumimoji="0" lang="en-US" sz="1400" b="0" i="0" u="none" strike="noStrike" cap="none" normalizeH="0" baseline="0" dirty="0">
              <a:ln>
                <a:noFill/>
              </a:ln>
              <a:solidFill>
                <a:schemeClr val="tx1"/>
              </a:solidFill>
              <a:effectLst/>
              <a:latin typeface="Times New Roman" pitchFamily="18" charset="0"/>
            </a:endParaRPr>
          </a:p>
        </p:txBody>
      </p:sp>
      <p:sp>
        <p:nvSpPr>
          <p:cNvPr id="39" name="Oval 38"/>
          <p:cNvSpPr/>
          <p:nvPr/>
        </p:nvSpPr>
        <p:spPr bwMode="auto">
          <a:xfrm>
            <a:off x="1529777" y="4093304"/>
            <a:ext cx="280416" cy="264009"/>
          </a:xfrm>
          <a:prstGeom prst="ellipse">
            <a:avLst/>
          </a:prstGeom>
          <a:ln w="9525">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r>
              <a:rPr lang="en-US" sz="1400" b="0" dirty="0">
                <a:solidFill>
                  <a:schemeClr val="tx1"/>
                </a:solidFill>
                <a:latin typeface="Times New Roman" pitchFamily="18" charset="0"/>
              </a:rPr>
              <a:t>3</a:t>
            </a:r>
            <a:endParaRPr kumimoji="0" lang="en-US" sz="1400" b="0" i="0" u="none" strike="noStrike" cap="none" normalizeH="0" baseline="0" dirty="0">
              <a:ln>
                <a:noFill/>
              </a:ln>
              <a:solidFill>
                <a:schemeClr val="tx1"/>
              </a:solidFill>
              <a:effectLst/>
              <a:latin typeface="Times New Roman" pitchFamily="18" charset="0"/>
            </a:endParaRPr>
          </a:p>
        </p:txBody>
      </p:sp>
      <p:sp>
        <p:nvSpPr>
          <p:cNvPr id="40" name="Text Box 104"/>
          <p:cNvSpPr txBox="1">
            <a:spLocks noChangeArrowheads="1"/>
          </p:cNvSpPr>
          <p:nvPr/>
        </p:nvSpPr>
        <p:spPr bwMode="auto">
          <a:xfrm>
            <a:off x="2206656" y="1901896"/>
            <a:ext cx="5376768" cy="400110"/>
          </a:xfrm>
          <a:prstGeom prst="rect">
            <a:avLst/>
          </a:prstGeom>
          <a:noFill/>
          <a:ln w="9525">
            <a:noFill/>
            <a:miter lim="800000"/>
            <a:headEnd/>
            <a:tailEnd/>
          </a:ln>
        </p:spPr>
        <p:txBody>
          <a:bodyPr wrap="square">
            <a:spAutoFit/>
          </a:bodyPr>
          <a:lstStyle/>
          <a:p>
            <a:pPr algn="l">
              <a:spcBef>
                <a:spcPct val="50000"/>
              </a:spcBef>
            </a:pPr>
            <a:r>
              <a:rPr lang="en-US" altLang="zh-CN" sz="2000" b="0" dirty="0">
                <a:solidFill>
                  <a:schemeClr val="tx2"/>
                </a:solidFill>
                <a:latin typeface="Times New Roman" charset="0"/>
                <a:ea typeface="Times New Roman" charset="0"/>
                <a:cs typeface="Times New Roman" charset="0"/>
              </a:rPr>
              <a:t>1.</a:t>
            </a:r>
            <a:r>
              <a:rPr lang="zh-CN" altLang="en-US" sz="2000" b="0" dirty="0">
                <a:solidFill>
                  <a:schemeClr val="tx2"/>
                </a:solidFill>
                <a:latin typeface="Times New Roman" charset="0"/>
                <a:ea typeface="Times New Roman" charset="0"/>
                <a:cs typeface="Times New Roman" charset="0"/>
              </a:rPr>
              <a:t> </a:t>
            </a:r>
            <a:r>
              <a:rPr lang="en-US" altLang="zh-CN" sz="2000" b="0" dirty="0">
                <a:solidFill>
                  <a:schemeClr val="tx2"/>
                </a:solidFill>
                <a:latin typeface="Times New Roman" charset="0"/>
                <a:ea typeface="Times New Roman" charset="0"/>
                <a:cs typeface="Times New Roman" charset="0"/>
              </a:rPr>
              <a:t>Revealing </a:t>
            </a:r>
            <a:r>
              <a:rPr lang="en-US" altLang="zh-CN" sz="2000" b="1" i="1" dirty="0">
                <a:solidFill>
                  <a:schemeClr val="tx2"/>
                </a:solidFill>
                <a:latin typeface="Times New Roman" charset="0"/>
                <a:ea typeface="Times New Roman" charset="0"/>
                <a:cs typeface="Times New Roman" charset="0"/>
              </a:rPr>
              <a:t>X</a:t>
            </a:r>
            <a:r>
              <a:rPr lang="en-US" altLang="zh-CN" sz="2000" b="1" i="1" baseline="-25000" dirty="0">
                <a:solidFill>
                  <a:schemeClr val="tx2"/>
                </a:solidFill>
                <a:latin typeface="Times New Roman" charset="0"/>
                <a:ea typeface="Times New Roman" charset="0"/>
                <a:cs typeface="Times New Roman" charset="0"/>
              </a:rPr>
              <a:t>1</a:t>
            </a:r>
            <a:r>
              <a:rPr lang="en-US" altLang="zh-CN" sz="2000" b="1" i="1" dirty="0">
                <a:solidFill>
                  <a:schemeClr val="tx2"/>
                </a:solidFill>
                <a:latin typeface="Times New Roman" charset="0"/>
                <a:ea typeface="Times New Roman" charset="0"/>
                <a:cs typeface="Times New Roman" charset="0"/>
              </a:rPr>
              <a:t> </a:t>
            </a:r>
            <a:r>
              <a:rPr lang="en-US" altLang="zh-CN" sz="2000" b="1" dirty="0">
                <a:solidFill>
                  <a:schemeClr val="tx2"/>
                </a:solidFill>
                <a:latin typeface="Times New Roman" charset="0"/>
                <a:ea typeface="Times New Roman" charset="0"/>
                <a:cs typeface="Times New Roman" charset="0"/>
              </a:rPr>
              <a:t>(Shape)</a:t>
            </a:r>
            <a:r>
              <a:rPr lang="en-US" altLang="zh-CN" sz="2000" dirty="0">
                <a:solidFill>
                  <a:schemeClr val="tx2"/>
                </a:solidFill>
                <a:latin typeface="Times New Roman" charset="0"/>
                <a:ea typeface="Times New Roman" charset="0"/>
                <a:cs typeface="Times New Roman" charset="0"/>
              </a:rPr>
              <a:t> </a:t>
            </a:r>
            <a:r>
              <a:rPr lang="en-US" altLang="zh-CN" sz="2000" b="0" dirty="0">
                <a:solidFill>
                  <a:schemeClr val="tx2"/>
                </a:solidFill>
                <a:latin typeface="Times New Roman" charset="0"/>
                <a:ea typeface="Times New Roman" charset="0"/>
                <a:cs typeface="Times New Roman" charset="0"/>
              </a:rPr>
              <a:t>with no prior cue:</a:t>
            </a:r>
            <a:endParaRPr lang="en-US" altLang="zh-CN" sz="2000" dirty="0">
              <a:solidFill>
                <a:schemeClr val="tx2"/>
              </a:solidFill>
              <a:latin typeface="Times New Roman" charset="0"/>
              <a:ea typeface="Times New Roman" charset="0"/>
              <a:cs typeface="Times New Roman" charset="0"/>
            </a:endParaRPr>
          </a:p>
        </p:txBody>
      </p:sp>
      <p:sp>
        <p:nvSpPr>
          <p:cNvPr id="41" name="Text Box 104"/>
          <p:cNvSpPr txBox="1">
            <a:spLocks noChangeArrowheads="1"/>
          </p:cNvSpPr>
          <p:nvPr/>
        </p:nvSpPr>
        <p:spPr bwMode="auto">
          <a:xfrm>
            <a:off x="2206657" y="2943356"/>
            <a:ext cx="6251544" cy="400110"/>
          </a:xfrm>
          <a:prstGeom prst="rect">
            <a:avLst/>
          </a:prstGeom>
          <a:noFill/>
          <a:ln w="9525">
            <a:noFill/>
            <a:miter lim="800000"/>
            <a:headEnd/>
            <a:tailEnd/>
          </a:ln>
        </p:spPr>
        <p:txBody>
          <a:bodyPr wrap="square">
            <a:spAutoFit/>
          </a:bodyPr>
          <a:lstStyle/>
          <a:p>
            <a:pPr algn="l"/>
            <a:r>
              <a:rPr lang="en-US" altLang="zh-CN" sz="2000" b="0" dirty="0">
                <a:solidFill>
                  <a:schemeClr val="tx2"/>
                </a:solidFill>
                <a:latin typeface="Times New Roman" charset="0"/>
                <a:ea typeface="Times New Roman" charset="0"/>
                <a:cs typeface="Times New Roman" charset="0"/>
              </a:rPr>
              <a:t>2. Revealing </a:t>
            </a:r>
            <a:r>
              <a:rPr lang="en-US" altLang="zh-CN" sz="2000" b="1" i="1" dirty="0">
                <a:solidFill>
                  <a:schemeClr val="tx2"/>
                </a:solidFill>
                <a:latin typeface="Times New Roman" charset="0"/>
                <a:ea typeface="Times New Roman" charset="0"/>
                <a:cs typeface="Times New Roman" charset="0"/>
              </a:rPr>
              <a:t>X</a:t>
            </a:r>
            <a:r>
              <a:rPr lang="en-US" altLang="zh-CN" sz="2000" b="1" i="1" baseline="-25000" dirty="0">
                <a:solidFill>
                  <a:schemeClr val="tx2"/>
                </a:solidFill>
                <a:latin typeface="Times New Roman" charset="0"/>
                <a:ea typeface="Times New Roman" charset="0"/>
                <a:cs typeface="Times New Roman" charset="0"/>
              </a:rPr>
              <a:t>2</a:t>
            </a:r>
            <a:r>
              <a:rPr lang="en-US" altLang="zh-CN" sz="2000" b="1" i="1" dirty="0">
                <a:solidFill>
                  <a:schemeClr val="tx2"/>
                </a:solidFill>
                <a:latin typeface="Times New Roman" charset="0"/>
                <a:ea typeface="Times New Roman" charset="0"/>
                <a:cs typeface="Times New Roman" charset="0"/>
              </a:rPr>
              <a:t> </a:t>
            </a:r>
            <a:r>
              <a:rPr lang="en-US" altLang="zh-CN" sz="2000" b="1" dirty="0">
                <a:solidFill>
                  <a:schemeClr val="tx2"/>
                </a:solidFill>
                <a:latin typeface="Times New Roman" charset="0"/>
                <a:ea typeface="Times New Roman" charset="0"/>
                <a:cs typeface="Times New Roman" charset="0"/>
              </a:rPr>
              <a:t>(Color) </a:t>
            </a:r>
            <a:r>
              <a:rPr lang="en-US" altLang="zh-CN" sz="2000" b="0" dirty="0">
                <a:solidFill>
                  <a:schemeClr val="tx2"/>
                </a:solidFill>
                <a:latin typeface="Times New Roman" charset="0"/>
                <a:ea typeface="Times New Roman" charset="0"/>
                <a:cs typeface="Times New Roman" charset="0"/>
              </a:rPr>
              <a:t>knowing </a:t>
            </a:r>
            <a:r>
              <a:rPr lang="en-US" altLang="zh-CN" sz="2000" b="0" i="1" dirty="0">
                <a:solidFill>
                  <a:schemeClr val="tx2"/>
                </a:solidFill>
                <a:latin typeface="Times New Roman" charset="0"/>
                <a:ea typeface="Times New Roman" charset="0"/>
                <a:cs typeface="Times New Roman" charset="0"/>
              </a:rPr>
              <a:t>X</a:t>
            </a:r>
            <a:r>
              <a:rPr lang="en-US" altLang="zh-CN" sz="2000" b="0" i="1" baseline="-25000" dirty="0">
                <a:solidFill>
                  <a:schemeClr val="tx2"/>
                </a:solidFill>
                <a:latin typeface="Times New Roman" charset="0"/>
                <a:ea typeface="Times New Roman" charset="0"/>
                <a:cs typeface="Times New Roman" charset="0"/>
              </a:rPr>
              <a:t>1</a:t>
            </a:r>
            <a:r>
              <a:rPr lang="en-US" altLang="zh-CN" sz="2000" b="0" i="1" dirty="0">
                <a:solidFill>
                  <a:schemeClr val="tx2"/>
                </a:solidFill>
                <a:latin typeface="Times New Roman" charset="0"/>
                <a:ea typeface="Times New Roman" charset="0"/>
                <a:cs typeface="Times New Roman" charset="0"/>
              </a:rPr>
              <a:t> </a:t>
            </a:r>
            <a:r>
              <a:rPr lang="en-US" altLang="zh-CN" sz="2000" b="0" dirty="0">
                <a:solidFill>
                  <a:schemeClr val="tx2"/>
                </a:solidFill>
                <a:latin typeface="Times New Roman" charset="0"/>
                <a:ea typeface="Times New Roman" charset="0"/>
                <a:cs typeface="Times New Roman" charset="0"/>
              </a:rPr>
              <a:t>(Shape) :</a:t>
            </a:r>
            <a:endParaRPr lang="en-US" altLang="zh-CN" sz="2000" dirty="0">
              <a:solidFill>
                <a:schemeClr val="tx2"/>
              </a:solidFill>
              <a:latin typeface="Times New Roman" charset="0"/>
              <a:ea typeface="Times New Roman" charset="0"/>
              <a:cs typeface="Times New Roman" charset="0"/>
            </a:endParaRPr>
          </a:p>
        </p:txBody>
      </p:sp>
      <p:sp>
        <p:nvSpPr>
          <p:cNvPr id="42" name="Text Box 104"/>
          <p:cNvSpPr txBox="1">
            <a:spLocks noChangeArrowheads="1"/>
          </p:cNvSpPr>
          <p:nvPr/>
        </p:nvSpPr>
        <p:spPr bwMode="auto">
          <a:xfrm>
            <a:off x="2296524" y="4635216"/>
            <a:ext cx="6395396" cy="861774"/>
          </a:xfrm>
          <a:prstGeom prst="rect">
            <a:avLst/>
          </a:prstGeom>
          <a:noFill/>
          <a:ln w="9525">
            <a:noFill/>
            <a:miter lim="800000"/>
            <a:headEnd/>
            <a:tailEnd/>
          </a:ln>
        </p:spPr>
        <p:txBody>
          <a:bodyPr wrap="square">
            <a:spAutoFit/>
          </a:bodyPr>
          <a:lstStyle/>
          <a:p>
            <a:pPr algn="l">
              <a:spcBef>
                <a:spcPct val="50000"/>
              </a:spcBef>
            </a:pPr>
            <a:r>
              <a:rPr lang="en-US" altLang="zh-CN" sz="2000" b="0" i="1" dirty="0">
                <a:solidFill>
                  <a:schemeClr val="tx2"/>
                </a:solidFill>
                <a:latin typeface="Times New Roman" charset="0"/>
                <a:ea typeface="Times New Roman" charset="0"/>
                <a:cs typeface="Times New Roman" charset="0"/>
              </a:rPr>
              <a:t>EER</a:t>
            </a:r>
            <a:r>
              <a:rPr lang="en-US" altLang="zh-CN" sz="2000" b="0" dirty="0">
                <a:solidFill>
                  <a:schemeClr val="tx2"/>
                </a:solidFill>
                <a:latin typeface="Times New Roman" charset="0"/>
                <a:ea typeface="Times New Roman" charset="0"/>
                <a:cs typeface="Times New Roman" charset="0"/>
              </a:rPr>
              <a:t> (</a:t>
            </a:r>
            <a:r>
              <a:rPr lang="en-US" altLang="zh-CN" sz="2000" b="0" i="1" dirty="0">
                <a:solidFill>
                  <a:schemeClr val="tx2"/>
                </a:solidFill>
                <a:latin typeface="Times New Roman" charset="0"/>
                <a:ea typeface="Times New Roman" charset="0"/>
                <a:cs typeface="Times New Roman" charset="0"/>
              </a:rPr>
              <a:t>X</a:t>
            </a:r>
            <a:r>
              <a:rPr lang="en-US" altLang="zh-CN" sz="2000" b="0" i="1" baseline="-25000" dirty="0">
                <a:solidFill>
                  <a:schemeClr val="tx2"/>
                </a:solidFill>
                <a:latin typeface="Times New Roman" charset="0"/>
                <a:ea typeface="Times New Roman" charset="0"/>
                <a:cs typeface="Times New Roman" charset="0"/>
              </a:rPr>
              <a:t>1</a:t>
            </a:r>
            <a:r>
              <a:rPr lang="en-US" altLang="zh-CN" sz="2000" b="0" dirty="0">
                <a:solidFill>
                  <a:schemeClr val="tx2"/>
                </a:solidFill>
                <a:latin typeface="Times New Roman" charset="0"/>
                <a:ea typeface="Times New Roman" charset="0"/>
                <a:cs typeface="Times New Roman" charset="0"/>
              </a:rPr>
              <a:t> = </a:t>
            </a:r>
            <a:r>
              <a:rPr lang="en-US" altLang="zh-CN" sz="2000" b="0" i="1" dirty="0">
                <a:solidFill>
                  <a:schemeClr val="tx2"/>
                </a:solidFill>
                <a:latin typeface="Times New Roman" charset="0"/>
                <a:ea typeface="Times New Roman" charset="0"/>
                <a:cs typeface="Times New Roman" charset="0"/>
              </a:rPr>
              <a:t>x</a:t>
            </a:r>
            <a:r>
              <a:rPr lang="en-US" altLang="zh-CN" sz="2000" b="0" i="1" baseline="-25000" dirty="0">
                <a:solidFill>
                  <a:schemeClr val="tx2"/>
                </a:solidFill>
                <a:latin typeface="Times New Roman" charset="0"/>
                <a:ea typeface="Times New Roman" charset="0"/>
                <a:cs typeface="Times New Roman" charset="0"/>
              </a:rPr>
              <a:t>1,i</a:t>
            </a:r>
            <a:r>
              <a:rPr lang="en-US" altLang="zh-CN" sz="2000" b="0" i="1" dirty="0">
                <a:solidFill>
                  <a:schemeClr val="tx2"/>
                </a:solidFill>
                <a:latin typeface="Times New Roman" charset="0"/>
                <a:ea typeface="Times New Roman" charset="0"/>
                <a:cs typeface="Times New Roman" charset="0"/>
              </a:rPr>
              <a:t>,</a:t>
            </a:r>
            <a:r>
              <a:rPr lang="en-US" altLang="zh-CN" sz="2000" b="0" dirty="0">
                <a:solidFill>
                  <a:schemeClr val="tx2"/>
                </a:solidFill>
                <a:latin typeface="Times New Roman" charset="0"/>
                <a:ea typeface="Times New Roman" charset="0"/>
                <a:cs typeface="Times New Roman" charset="0"/>
              </a:rPr>
              <a:t> </a:t>
            </a:r>
            <a:r>
              <a:rPr lang="en-US" altLang="zh-CN" sz="2000" b="0" i="1" dirty="0">
                <a:solidFill>
                  <a:schemeClr val="tx2"/>
                </a:solidFill>
                <a:latin typeface="Times New Roman" charset="0"/>
                <a:ea typeface="Times New Roman" charset="0"/>
                <a:cs typeface="Times New Roman" charset="0"/>
              </a:rPr>
              <a:t>X</a:t>
            </a:r>
            <a:r>
              <a:rPr lang="en-US" altLang="zh-CN" sz="2000" b="0" i="1" baseline="-25000" dirty="0">
                <a:solidFill>
                  <a:schemeClr val="tx2"/>
                </a:solidFill>
                <a:latin typeface="Times New Roman" charset="0"/>
                <a:ea typeface="Times New Roman" charset="0"/>
                <a:cs typeface="Times New Roman" charset="0"/>
              </a:rPr>
              <a:t>2</a:t>
            </a:r>
            <a:r>
              <a:rPr lang="en-US" altLang="zh-CN" sz="2000" b="0" i="1" dirty="0">
                <a:solidFill>
                  <a:schemeClr val="tx2"/>
                </a:solidFill>
                <a:latin typeface="Times New Roman" charset="0"/>
                <a:ea typeface="Times New Roman" charset="0"/>
                <a:cs typeface="Times New Roman" charset="0"/>
              </a:rPr>
              <a:t> </a:t>
            </a:r>
            <a:r>
              <a:rPr lang="en-US" altLang="zh-CN" sz="2000" b="0" dirty="0">
                <a:solidFill>
                  <a:schemeClr val="tx2"/>
                </a:solidFill>
                <a:latin typeface="Times New Roman" charset="0"/>
                <a:ea typeface="Times New Roman" charset="0"/>
                <a:cs typeface="Times New Roman" charset="0"/>
              </a:rPr>
              <a:t>= </a:t>
            </a:r>
            <a:r>
              <a:rPr lang="en-US" altLang="zh-CN" sz="2000" b="0" i="1" dirty="0">
                <a:solidFill>
                  <a:schemeClr val="tx2"/>
                </a:solidFill>
                <a:latin typeface="Times New Roman" charset="0"/>
                <a:ea typeface="Times New Roman" charset="0"/>
                <a:cs typeface="Times New Roman" charset="0"/>
              </a:rPr>
              <a:t>x</a:t>
            </a:r>
            <a:r>
              <a:rPr lang="en-US" altLang="zh-CN" sz="2000" b="0" i="1" baseline="-25000" dirty="0">
                <a:solidFill>
                  <a:schemeClr val="tx2"/>
                </a:solidFill>
                <a:latin typeface="Times New Roman" charset="0"/>
                <a:ea typeface="Times New Roman" charset="0"/>
                <a:cs typeface="Times New Roman" charset="0"/>
              </a:rPr>
              <a:t>2,j</a:t>
            </a:r>
            <a:r>
              <a:rPr lang="en-US" altLang="zh-CN" sz="2000" b="0" dirty="0">
                <a:solidFill>
                  <a:schemeClr val="tx2"/>
                </a:solidFill>
                <a:latin typeface="Times New Roman" charset="0"/>
                <a:ea typeface="Times New Roman" charset="0"/>
                <a:cs typeface="Times New Roman" charset="0"/>
              </a:rPr>
              <a:t>, </a:t>
            </a:r>
            <a:r>
              <a:rPr lang="en-US" altLang="zh-CN" sz="2000" b="0" i="1" dirty="0">
                <a:solidFill>
                  <a:schemeClr val="tx2"/>
                </a:solidFill>
                <a:latin typeface="Times New Roman" charset="0"/>
                <a:ea typeface="Times New Roman" charset="0"/>
                <a:cs typeface="Times New Roman" charset="0"/>
              </a:rPr>
              <a:t>X</a:t>
            </a:r>
            <a:r>
              <a:rPr lang="en-US" altLang="zh-CN" sz="2000" b="0" i="1" baseline="-25000" dirty="0">
                <a:solidFill>
                  <a:schemeClr val="tx2"/>
                </a:solidFill>
                <a:latin typeface="Times New Roman" charset="0"/>
                <a:ea typeface="Times New Roman" charset="0"/>
                <a:cs typeface="Times New Roman" charset="0"/>
              </a:rPr>
              <a:t>3</a:t>
            </a:r>
            <a:r>
              <a:rPr lang="en-US" altLang="zh-CN" sz="2000" b="0" dirty="0">
                <a:solidFill>
                  <a:schemeClr val="tx2"/>
                </a:solidFill>
                <a:latin typeface="Times New Roman" charset="0"/>
                <a:ea typeface="Times New Roman" charset="0"/>
                <a:cs typeface="Times New Roman" charset="0"/>
              </a:rPr>
              <a:t>)</a:t>
            </a:r>
            <a:r>
              <a:rPr lang="en-US" altLang="zh-CN" sz="2000" dirty="0">
                <a:solidFill>
                  <a:schemeClr val="tx2"/>
                </a:solidFill>
                <a:latin typeface="Times New Roman" charset="0"/>
                <a:ea typeface="Times New Roman" charset="0"/>
                <a:cs typeface="Times New Roman" charset="0"/>
              </a:rPr>
              <a:t> </a:t>
            </a:r>
          </a:p>
          <a:p>
            <a:pPr algn="l">
              <a:spcBef>
                <a:spcPct val="50000"/>
              </a:spcBef>
            </a:pPr>
            <a:r>
              <a:rPr lang="en-US" altLang="zh-CN" sz="2000" dirty="0">
                <a:solidFill>
                  <a:schemeClr val="tx2"/>
                </a:solidFill>
                <a:latin typeface="Times New Roman" charset="0"/>
                <a:ea typeface="Times New Roman" charset="0"/>
                <a:cs typeface="Times New Roman" charset="0"/>
              </a:rPr>
              <a:t>= </a:t>
            </a:r>
            <a:r>
              <a:rPr lang="en-US" altLang="zh-CN" sz="2000" b="0" i="1" dirty="0">
                <a:solidFill>
                  <a:schemeClr val="tx2"/>
                </a:solidFill>
                <a:latin typeface="Times New Roman" charset="0"/>
                <a:ea typeface="Times New Roman" charset="0"/>
                <a:cs typeface="Times New Roman" charset="0"/>
              </a:rPr>
              <a:t>H</a:t>
            </a:r>
            <a:r>
              <a:rPr lang="en-US" altLang="zh-CN" sz="2000" b="0" dirty="0">
                <a:solidFill>
                  <a:schemeClr val="tx2"/>
                </a:solidFill>
                <a:latin typeface="Times New Roman" charset="0"/>
                <a:ea typeface="Times New Roman" charset="0"/>
                <a:cs typeface="Times New Roman" charset="0"/>
              </a:rPr>
              <a:t>(P(</a:t>
            </a:r>
            <a:r>
              <a:rPr lang="en-US" altLang="zh-CN" sz="2000" b="0" i="1" dirty="0">
                <a:solidFill>
                  <a:schemeClr val="tx2"/>
                </a:solidFill>
                <a:latin typeface="Times New Roman" charset="0"/>
                <a:ea typeface="Times New Roman" charset="0"/>
                <a:cs typeface="Times New Roman" charset="0"/>
              </a:rPr>
              <a:t>Y </a:t>
            </a:r>
            <a:r>
              <a:rPr lang="en-US" altLang="zh-CN" sz="2000" b="0" dirty="0">
                <a:solidFill>
                  <a:schemeClr val="tx2"/>
                </a:solidFill>
                <a:latin typeface="Times New Roman" charset="0"/>
                <a:ea typeface="Times New Roman" charset="0"/>
                <a:cs typeface="Times New Roman" charset="0"/>
              </a:rPr>
              <a:t>|</a:t>
            </a:r>
            <a:r>
              <a:rPr lang="en-US" altLang="zh-CN" sz="2000" b="0" i="1" dirty="0">
                <a:solidFill>
                  <a:schemeClr val="tx2"/>
                </a:solidFill>
                <a:latin typeface="Times New Roman" charset="0"/>
                <a:ea typeface="Times New Roman" charset="0"/>
                <a:cs typeface="Times New Roman" charset="0"/>
              </a:rPr>
              <a:t>X</a:t>
            </a:r>
            <a:r>
              <a:rPr lang="en-US" altLang="zh-CN" sz="2000" b="0" i="1" baseline="-25000" dirty="0">
                <a:solidFill>
                  <a:schemeClr val="tx2"/>
                </a:solidFill>
                <a:latin typeface="Times New Roman" charset="0"/>
                <a:ea typeface="Times New Roman" charset="0"/>
                <a:cs typeface="Times New Roman" charset="0"/>
              </a:rPr>
              <a:t>1</a:t>
            </a:r>
            <a:r>
              <a:rPr lang="en-US" altLang="zh-CN" sz="2000" b="0" dirty="0">
                <a:solidFill>
                  <a:schemeClr val="tx2"/>
                </a:solidFill>
                <a:latin typeface="Times New Roman" charset="0"/>
                <a:ea typeface="Times New Roman" charset="0"/>
                <a:cs typeface="Times New Roman" charset="0"/>
              </a:rPr>
              <a:t> = </a:t>
            </a:r>
            <a:r>
              <a:rPr lang="en-US" altLang="zh-CN" sz="2000" b="0" i="1" dirty="0">
                <a:solidFill>
                  <a:schemeClr val="tx2"/>
                </a:solidFill>
                <a:latin typeface="Times New Roman" charset="0"/>
                <a:ea typeface="Times New Roman" charset="0"/>
                <a:cs typeface="Times New Roman" charset="0"/>
              </a:rPr>
              <a:t>x</a:t>
            </a:r>
            <a:r>
              <a:rPr lang="en-US" altLang="zh-CN" sz="2000" b="0" i="1" baseline="-25000" dirty="0">
                <a:solidFill>
                  <a:schemeClr val="tx2"/>
                </a:solidFill>
                <a:latin typeface="Times New Roman" charset="0"/>
                <a:ea typeface="Times New Roman" charset="0"/>
                <a:cs typeface="Times New Roman" charset="0"/>
              </a:rPr>
              <a:t>1,i</a:t>
            </a:r>
            <a:r>
              <a:rPr lang="en-US" altLang="zh-CN" sz="2000" b="0" dirty="0">
                <a:solidFill>
                  <a:schemeClr val="tx2"/>
                </a:solidFill>
                <a:latin typeface="Times New Roman" charset="0"/>
                <a:ea typeface="Times New Roman" charset="0"/>
                <a:cs typeface="Times New Roman" charset="0"/>
              </a:rPr>
              <a:t>, </a:t>
            </a:r>
            <a:r>
              <a:rPr lang="en-US" altLang="zh-CN" sz="2000" b="0" i="1" dirty="0">
                <a:solidFill>
                  <a:schemeClr val="tx2"/>
                </a:solidFill>
                <a:latin typeface="Times New Roman" charset="0"/>
                <a:ea typeface="Times New Roman" charset="0"/>
                <a:cs typeface="Times New Roman" charset="0"/>
              </a:rPr>
              <a:t>X</a:t>
            </a:r>
            <a:r>
              <a:rPr lang="en-US" altLang="zh-CN" sz="2000" b="0" i="1" baseline="-25000" dirty="0">
                <a:solidFill>
                  <a:schemeClr val="tx2"/>
                </a:solidFill>
                <a:latin typeface="Times New Roman" charset="0"/>
                <a:ea typeface="Times New Roman" charset="0"/>
                <a:cs typeface="Times New Roman" charset="0"/>
              </a:rPr>
              <a:t>2</a:t>
            </a:r>
            <a:r>
              <a:rPr lang="en-US" altLang="zh-CN" sz="2000" b="0" dirty="0">
                <a:solidFill>
                  <a:schemeClr val="tx2"/>
                </a:solidFill>
                <a:latin typeface="Times New Roman" charset="0"/>
                <a:ea typeface="Times New Roman" charset="0"/>
                <a:cs typeface="Times New Roman" charset="0"/>
              </a:rPr>
              <a:t> = </a:t>
            </a:r>
            <a:r>
              <a:rPr lang="en-US" altLang="zh-CN" sz="2000" b="0" i="1" dirty="0">
                <a:solidFill>
                  <a:schemeClr val="tx2"/>
                </a:solidFill>
                <a:latin typeface="Times New Roman" charset="0"/>
                <a:ea typeface="Times New Roman" charset="0"/>
                <a:cs typeface="Times New Roman" charset="0"/>
              </a:rPr>
              <a:t>x</a:t>
            </a:r>
            <a:r>
              <a:rPr lang="en-US" altLang="zh-CN" sz="2000" b="0" i="1" baseline="-25000" dirty="0">
                <a:solidFill>
                  <a:schemeClr val="tx2"/>
                </a:solidFill>
                <a:latin typeface="Times New Roman" charset="0"/>
                <a:ea typeface="Times New Roman" charset="0"/>
                <a:cs typeface="Times New Roman" charset="0"/>
              </a:rPr>
              <a:t>2,j</a:t>
            </a:r>
            <a:r>
              <a:rPr lang="en-US" altLang="zh-CN" sz="2000" b="0" dirty="0">
                <a:solidFill>
                  <a:schemeClr val="tx2"/>
                </a:solidFill>
                <a:latin typeface="Times New Roman" charset="0"/>
                <a:ea typeface="Times New Roman" charset="0"/>
                <a:cs typeface="Times New Roman" charset="0"/>
              </a:rPr>
              <a:t>)) - </a:t>
            </a:r>
            <a:r>
              <a:rPr lang="en-US" altLang="zh-CN" sz="2000" dirty="0">
                <a:solidFill>
                  <a:schemeClr val="tx2"/>
                </a:solidFill>
                <a:latin typeface="Times New Roman" charset="0"/>
                <a:ea typeface="Times New Roman" charset="0"/>
                <a:cs typeface="Times New Roman" charset="0"/>
              </a:rPr>
              <a:t> </a:t>
            </a:r>
            <a:r>
              <a:rPr lang="en-US" altLang="zh-CN" sz="2000" b="0" i="1" dirty="0">
                <a:solidFill>
                  <a:schemeClr val="tx2"/>
                </a:solidFill>
                <a:latin typeface="Times New Roman" charset="0"/>
                <a:ea typeface="Times New Roman" charset="0"/>
                <a:cs typeface="Times New Roman" charset="0"/>
              </a:rPr>
              <a:t>H</a:t>
            </a:r>
            <a:r>
              <a:rPr lang="en-US" altLang="zh-CN" sz="2000" b="0" dirty="0">
                <a:solidFill>
                  <a:schemeClr val="tx2"/>
                </a:solidFill>
                <a:latin typeface="Times New Roman" charset="0"/>
                <a:ea typeface="Times New Roman" charset="0"/>
                <a:cs typeface="Times New Roman" charset="0"/>
              </a:rPr>
              <a:t>(P(</a:t>
            </a:r>
            <a:r>
              <a:rPr lang="en-US" altLang="zh-CN" sz="2000" b="0" i="1" dirty="0">
                <a:solidFill>
                  <a:schemeClr val="tx2"/>
                </a:solidFill>
                <a:latin typeface="Times New Roman" charset="0"/>
                <a:ea typeface="Times New Roman" charset="0"/>
                <a:cs typeface="Times New Roman" charset="0"/>
              </a:rPr>
              <a:t>Y </a:t>
            </a:r>
            <a:r>
              <a:rPr lang="en-US" altLang="zh-CN" sz="2000" b="0" dirty="0">
                <a:solidFill>
                  <a:schemeClr val="tx2"/>
                </a:solidFill>
                <a:latin typeface="Times New Roman" charset="0"/>
                <a:ea typeface="Times New Roman" charset="0"/>
                <a:cs typeface="Times New Roman" charset="0"/>
              </a:rPr>
              <a:t>|</a:t>
            </a:r>
            <a:r>
              <a:rPr lang="en-US" altLang="zh-CN" sz="2000" b="0" i="1" dirty="0">
                <a:solidFill>
                  <a:schemeClr val="tx2"/>
                </a:solidFill>
                <a:latin typeface="Times New Roman" charset="0"/>
                <a:ea typeface="Times New Roman" charset="0"/>
                <a:cs typeface="Times New Roman" charset="0"/>
              </a:rPr>
              <a:t>X</a:t>
            </a:r>
            <a:r>
              <a:rPr lang="en-US" altLang="zh-CN" sz="2000" b="0" i="1" baseline="-25000" dirty="0">
                <a:solidFill>
                  <a:schemeClr val="tx2"/>
                </a:solidFill>
                <a:latin typeface="Times New Roman" charset="0"/>
                <a:ea typeface="Times New Roman" charset="0"/>
                <a:cs typeface="Times New Roman" charset="0"/>
              </a:rPr>
              <a:t>1</a:t>
            </a:r>
            <a:r>
              <a:rPr lang="en-US" altLang="zh-CN" sz="2000" b="0" i="1" dirty="0">
                <a:solidFill>
                  <a:schemeClr val="tx2"/>
                </a:solidFill>
                <a:latin typeface="Times New Roman" charset="0"/>
                <a:ea typeface="Times New Roman" charset="0"/>
                <a:cs typeface="Times New Roman" charset="0"/>
              </a:rPr>
              <a:t> </a:t>
            </a:r>
            <a:r>
              <a:rPr lang="en-US" altLang="zh-CN" sz="2000" b="0" dirty="0">
                <a:solidFill>
                  <a:schemeClr val="tx2"/>
                </a:solidFill>
                <a:latin typeface="Times New Roman" charset="0"/>
                <a:ea typeface="Times New Roman" charset="0"/>
                <a:cs typeface="Times New Roman" charset="0"/>
              </a:rPr>
              <a:t>= </a:t>
            </a:r>
            <a:r>
              <a:rPr lang="en-US" altLang="zh-CN" sz="2000" b="0" i="1" dirty="0">
                <a:solidFill>
                  <a:schemeClr val="tx2"/>
                </a:solidFill>
                <a:latin typeface="Times New Roman" charset="0"/>
                <a:ea typeface="Times New Roman" charset="0"/>
                <a:cs typeface="Times New Roman" charset="0"/>
              </a:rPr>
              <a:t>x</a:t>
            </a:r>
            <a:r>
              <a:rPr lang="en-US" altLang="zh-CN" sz="2000" b="0" i="1" baseline="-25000" dirty="0">
                <a:solidFill>
                  <a:schemeClr val="tx2"/>
                </a:solidFill>
                <a:latin typeface="Times New Roman" charset="0"/>
                <a:ea typeface="Times New Roman" charset="0"/>
                <a:cs typeface="Times New Roman" charset="0"/>
              </a:rPr>
              <a:t>1,i</a:t>
            </a:r>
            <a:r>
              <a:rPr lang="en-US" altLang="zh-CN" sz="2000" b="0" dirty="0">
                <a:solidFill>
                  <a:schemeClr val="tx2"/>
                </a:solidFill>
                <a:latin typeface="Times New Roman" charset="0"/>
                <a:ea typeface="Times New Roman" charset="0"/>
                <a:cs typeface="Times New Roman" charset="0"/>
              </a:rPr>
              <a:t>, </a:t>
            </a:r>
            <a:r>
              <a:rPr lang="en-US" altLang="zh-CN" sz="2000" b="0" i="1" dirty="0">
                <a:solidFill>
                  <a:schemeClr val="tx2"/>
                </a:solidFill>
                <a:latin typeface="Times New Roman" charset="0"/>
                <a:ea typeface="Times New Roman" charset="0"/>
                <a:cs typeface="Times New Roman" charset="0"/>
              </a:rPr>
              <a:t>X</a:t>
            </a:r>
            <a:r>
              <a:rPr lang="en-US" altLang="zh-CN" sz="2000" b="0" i="1" baseline="-25000" dirty="0">
                <a:solidFill>
                  <a:schemeClr val="tx2"/>
                </a:solidFill>
                <a:latin typeface="Times New Roman" charset="0"/>
                <a:ea typeface="Times New Roman" charset="0"/>
                <a:cs typeface="Times New Roman" charset="0"/>
              </a:rPr>
              <a:t>2</a:t>
            </a:r>
            <a:r>
              <a:rPr lang="en-US" altLang="zh-CN" sz="2000" b="0" i="1" dirty="0">
                <a:solidFill>
                  <a:schemeClr val="tx2"/>
                </a:solidFill>
                <a:latin typeface="Times New Roman" charset="0"/>
                <a:ea typeface="Times New Roman" charset="0"/>
                <a:cs typeface="Times New Roman" charset="0"/>
              </a:rPr>
              <a:t> </a:t>
            </a:r>
            <a:r>
              <a:rPr lang="en-US" altLang="zh-CN" sz="2000" b="0" dirty="0">
                <a:solidFill>
                  <a:schemeClr val="tx2"/>
                </a:solidFill>
                <a:latin typeface="Times New Roman" charset="0"/>
                <a:ea typeface="Times New Roman" charset="0"/>
                <a:cs typeface="Times New Roman" charset="0"/>
              </a:rPr>
              <a:t>= </a:t>
            </a:r>
            <a:r>
              <a:rPr lang="en-US" altLang="zh-CN" sz="2000" b="0" i="1" dirty="0">
                <a:solidFill>
                  <a:schemeClr val="tx2"/>
                </a:solidFill>
                <a:latin typeface="Times New Roman" charset="0"/>
                <a:ea typeface="Times New Roman" charset="0"/>
                <a:cs typeface="Times New Roman" charset="0"/>
              </a:rPr>
              <a:t>x</a:t>
            </a:r>
            <a:r>
              <a:rPr lang="en-US" altLang="zh-CN" sz="2000" b="0" i="1" baseline="-25000" dirty="0">
                <a:solidFill>
                  <a:schemeClr val="tx2"/>
                </a:solidFill>
                <a:latin typeface="Times New Roman" charset="0"/>
                <a:ea typeface="Times New Roman" charset="0"/>
                <a:cs typeface="Times New Roman" charset="0"/>
              </a:rPr>
              <a:t>2,j</a:t>
            </a:r>
            <a:r>
              <a:rPr lang="en-US" altLang="zh-CN" sz="2000" b="0" dirty="0">
                <a:solidFill>
                  <a:schemeClr val="tx2"/>
                </a:solidFill>
                <a:latin typeface="Times New Roman" charset="0"/>
                <a:ea typeface="Times New Roman" charset="0"/>
                <a:cs typeface="Times New Roman" charset="0"/>
              </a:rPr>
              <a:t>, </a:t>
            </a:r>
            <a:r>
              <a:rPr lang="en-US" altLang="zh-CN" sz="2000" b="0" i="1" dirty="0">
                <a:solidFill>
                  <a:schemeClr val="tx2"/>
                </a:solidFill>
                <a:latin typeface="Times New Roman" charset="0"/>
                <a:ea typeface="Times New Roman" charset="0"/>
                <a:cs typeface="Times New Roman" charset="0"/>
              </a:rPr>
              <a:t>X</a:t>
            </a:r>
            <a:r>
              <a:rPr lang="en-US" altLang="zh-CN" sz="2000" b="0" i="1" baseline="-25000" dirty="0">
                <a:solidFill>
                  <a:schemeClr val="tx2"/>
                </a:solidFill>
                <a:latin typeface="Times New Roman" charset="0"/>
                <a:ea typeface="Times New Roman" charset="0"/>
                <a:cs typeface="Times New Roman" charset="0"/>
              </a:rPr>
              <a:t>3</a:t>
            </a:r>
            <a:r>
              <a:rPr lang="en-US" altLang="zh-CN" sz="2000" b="0" dirty="0">
                <a:solidFill>
                  <a:schemeClr val="tx2"/>
                </a:solidFill>
                <a:latin typeface="Times New Roman" charset="0"/>
                <a:ea typeface="Times New Roman" charset="0"/>
                <a:cs typeface="Times New Roman" charset="0"/>
              </a:rPr>
              <a:t>))</a:t>
            </a:r>
            <a:endParaRPr lang="en-US" altLang="zh-CN" sz="2000" dirty="0">
              <a:solidFill>
                <a:schemeClr val="tx2"/>
              </a:solidFill>
              <a:latin typeface="Times New Roman" charset="0"/>
              <a:ea typeface="Times New Roman" charset="0"/>
              <a:cs typeface="Times New Roman" charset="0"/>
            </a:endParaRPr>
          </a:p>
        </p:txBody>
      </p:sp>
      <p:sp>
        <p:nvSpPr>
          <p:cNvPr id="43" name="Rectangle 61"/>
          <p:cNvSpPr>
            <a:spLocks noChangeArrowheads="1"/>
          </p:cNvSpPr>
          <p:nvPr/>
        </p:nvSpPr>
        <p:spPr bwMode="auto">
          <a:xfrm>
            <a:off x="527050" y="1220788"/>
            <a:ext cx="7931150" cy="400050"/>
          </a:xfrm>
          <a:prstGeom prst="rect">
            <a:avLst/>
          </a:prstGeom>
          <a:noFill/>
          <a:ln w="9525">
            <a:noFill/>
            <a:miter lim="800000"/>
            <a:headEnd/>
            <a:tailEnd/>
          </a:ln>
        </p:spPr>
        <p:txBody>
          <a:bodyPr>
            <a:spAutoFit/>
          </a:bodyPr>
          <a:lstStyle/>
          <a:p>
            <a:pPr algn="just" eaLnBrk="1" hangingPunct="1">
              <a:spcBef>
                <a:spcPct val="50000"/>
              </a:spcBef>
              <a:buFont typeface="Wingdings" pitchFamily="2" charset="2"/>
              <a:buChar char="§"/>
            </a:pPr>
            <a:r>
              <a:rPr lang="en-US" altLang="zh-CN" sz="2000" b="0" dirty="0">
                <a:latin typeface="Times New Roman" charset="0"/>
                <a:ea typeface="Times New Roman" charset="0"/>
                <a:cs typeface="Times New Roman" charset="0"/>
              </a:rPr>
              <a:t> Expected entropy reduction (EER) of distribution of random variable  Y. </a:t>
            </a:r>
          </a:p>
        </p:txBody>
      </p:sp>
      <p:sp>
        <p:nvSpPr>
          <p:cNvPr id="44" name="Rectangle 43"/>
          <p:cNvSpPr/>
          <p:nvPr/>
        </p:nvSpPr>
        <p:spPr>
          <a:xfrm>
            <a:off x="2340768" y="2440377"/>
            <a:ext cx="3897221" cy="400110"/>
          </a:xfrm>
          <a:prstGeom prst="rect">
            <a:avLst/>
          </a:prstGeom>
        </p:spPr>
        <p:txBody>
          <a:bodyPr wrap="none">
            <a:spAutoFit/>
          </a:bodyPr>
          <a:lstStyle/>
          <a:p>
            <a:pPr algn="l"/>
            <a:r>
              <a:rPr lang="en-US" altLang="zh-CN" sz="2000" b="0" i="1" dirty="0">
                <a:solidFill>
                  <a:schemeClr val="tx2"/>
                </a:solidFill>
                <a:latin typeface="Times New Roman" charset="0"/>
                <a:ea typeface="Times New Roman" charset="0"/>
                <a:cs typeface="Times New Roman" charset="0"/>
              </a:rPr>
              <a:t>EER</a:t>
            </a:r>
            <a:r>
              <a:rPr lang="en-US" altLang="zh-CN" sz="2000" b="0" dirty="0">
                <a:solidFill>
                  <a:schemeClr val="tx2"/>
                </a:solidFill>
                <a:latin typeface="Times New Roman" charset="0"/>
                <a:ea typeface="Times New Roman" charset="0"/>
                <a:cs typeface="Times New Roman" charset="0"/>
              </a:rPr>
              <a:t> (</a:t>
            </a:r>
            <a:r>
              <a:rPr lang="en-US" altLang="zh-CN" sz="2000" b="0" i="1" dirty="0">
                <a:solidFill>
                  <a:schemeClr val="tx2"/>
                </a:solidFill>
                <a:latin typeface="Times New Roman" charset="0"/>
                <a:ea typeface="Times New Roman" charset="0"/>
                <a:cs typeface="Times New Roman" charset="0"/>
              </a:rPr>
              <a:t>X</a:t>
            </a:r>
            <a:r>
              <a:rPr lang="en-US" altLang="zh-CN" sz="2000" b="0" i="1" baseline="-25000" dirty="0">
                <a:solidFill>
                  <a:schemeClr val="tx2"/>
                </a:solidFill>
                <a:latin typeface="Times New Roman" charset="0"/>
                <a:ea typeface="Times New Roman" charset="0"/>
                <a:cs typeface="Times New Roman" charset="0"/>
              </a:rPr>
              <a:t>1</a:t>
            </a:r>
            <a:r>
              <a:rPr lang="en-US" altLang="zh-CN" sz="2000" b="0" dirty="0">
                <a:solidFill>
                  <a:schemeClr val="tx2"/>
                </a:solidFill>
                <a:latin typeface="Times New Roman" charset="0"/>
                <a:ea typeface="Times New Roman" charset="0"/>
                <a:cs typeface="Times New Roman" charset="0"/>
              </a:rPr>
              <a:t>) </a:t>
            </a:r>
            <a:r>
              <a:rPr lang="zh-CN" altLang="en-US" sz="2000" b="0" dirty="0">
                <a:solidFill>
                  <a:schemeClr val="tx2"/>
                </a:solidFill>
                <a:latin typeface="Times New Roman" charset="0"/>
                <a:ea typeface="Times New Roman" charset="0"/>
                <a:cs typeface="Times New Roman" charset="0"/>
              </a:rPr>
              <a:t> </a:t>
            </a:r>
            <a:r>
              <a:rPr lang="en-US" altLang="zh-CN" sz="2000" b="0" dirty="0">
                <a:solidFill>
                  <a:schemeClr val="tx2"/>
                </a:solidFill>
                <a:latin typeface="Times New Roman" charset="0"/>
                <a:ea typeface="Times New Roman" charset="0"/>
                <a:cs typeface="Times New Roman" charset="0"/>
              </a:rPr>
              <a:t>= </a:t>
            </a:r>
            <a:r>
              <a:rPr lang="en-US" altLang="zh-CN" sz="2000" b="0" i="1" dirty="0">
                <a:solidFill>
                  <a:schemeClr val="tx2"/>
                </a:solidFill>
                <a:latin typeface="Times New Roman" charset="0"/>
                <a:ea typeface="Times New Roman" charset="0"/>
                <a:cs typeface="Times New Roman" charset="0"/>
              </a:rPr>
              <a:t>H</a:t>
            </a:r>
            <a:r>
              <a:rPr lang="en-US" altLang="zh-CN" sz="2000" b="0" dirty="0">
                <a:solidFill>
                  <a:schemeClr val="tx2"/>
                </a:solidFill>
                <a:latin typeface="Times New Roman" charset="0"/>
                <a:ea typeface="Times New Roman" charset="0"/>
                <a:cs typeface="Times New Roman" charset="0"/>
              </a:rPr>
              <a:t>(P(</a:t>
            </a:r>
            <a:r>
              <a:rPr lang="en-US" altLang="zh-CN" sz="2000" b="0" i="1" dirty="0">
                <a:solidFill>
                  <a:schemeClr val="tx2"/>
                </a:solidFill>
                <a:latin typeface="Times New Roman" charset="0"/>
                <a:ea typeface="Times New Roman" charset="0"/>
                <a:cs typeface="Times New Roman" charset="0"/>
              </a:rPr>
              <a:t>Y</a:t>
            </a:r>
            <a:r>
              <a:rPr lang="zh-CN" altLang="en-US" sz="2000" b="0" i="1" dirty="0">
                <a:solidFill>
                  <a:schemeClr val="tx2"/>
                </a:solidFill>
                <a:latin typeface="Times New Roman" charset="0"/>
                <a:ea typeface="Times New Roman" charset="0"/>
                <a:cs typeface="Times New Roman" charset="0"/>
              </a:rPr>
              <a:t> </a:t>
            </a:r>
            <a:r>
              <a:rPr lang="en-US" altLang="zh-CN" sz="2000" b="0" dirty="0">
                <a:solidFill>
                  <a:schemeClr val="tx2"/>
                </a:solidFill>
                <a:latin typeface="Times New Roman" charset="0"/>
                <a:ea typeface="Times New Roman" charset="0"/>
                <a:cs typeface="Times New Roman" charset="0"/>
              </a:rPr>
              <a:t>)) – </a:t>
            </a:r>
            <a:r>
              <a:rPr lang="en-US" altLang="zh-CN" sz="2000" b="0" i="1" dirty="0">
                <a:solidFill>
                  <a:schemeClr val="tx2"/>
                </a:solidFill>
                <a:latin typeface="Times New Roman" charset="0"/>
                <a:ea typeface="Times New Roman" charset="0"/>
                <a:cs typeface="Times New Roman" charset="0"/>
              </a:rPr>
              <a:t>H</a:t>
            </a:r>
            <a:r>
              <a:rPr lang="en-US" altLang="zh-CN" sz="2000" b="0" dirty="0">
                <a:solidFill>
                  <a:schemeClr val="tx2"/>
                </a:solidFill>
                <a:latin typeface="Times New Roman" charset="0"/>
                <a:ea typeface="Times New Roman" charset="0"/>
                <a:cs typeface="Times New Roman" charset="0"/>
              </a:rPr>
              <a:t>(P(</a:t>
            </a:r>
            <a:r>
              <a:rPr lang="en-US" altLang="zh-CN" sz="2000" b="0" i="1" dirty="0">
                <a:solidFill>
                  <a:schemeClr val="tx2"/>
                </a:solidFill>
                <a:latin typeface="Times New Roman" charset="0"/>
                <a:ea typeface="Times New Roman" charset="0"/>
                <a:cs typeface="Times New Roman" charset="0"/>
              </a:rPr>
              <a:t>Y</a:t>
            </a:r>
            <a:r>
              <a:rPr lang="zh-CN" altLang="en-US" sz="2000" b="0" i="1" dirty="0">
                <a:solidFill>
                  <a:schemeClr val="tx2"/>
                </a:solidFill>
                <a:latin typeface="Times New Roman" charset="0"/>
                <a:ea typeface="Times New Roman" charset="0"/>
                <a:cs typeface="Times New Roman" charset="0"/>
              </a:rPr>
              <a:t> </a:t>
            </a:r>
            <a:r>
              <a:rPr lang="en-US" altLang="zh-CN" sz="2000" b="0" dirty="0">
                <a:solidFill>
                  <a:schemeClr val="tx2"/>
                </a:solidFill>
                <a:latin typeface="Times New Roman" charset="0"/>
                <a:ea typeface="Times New Roman" charset="0"/>
                <a:cs typeface="Times New Roman" charset="0"/>
              </a:rPr>
              <a:t>|</a:t>
            </a:r>
            <a:r>
              <a:rPr lang="zh-CN" altLang="en-US" sz="2000" b="0" dirty="0">
                <a:solidFill>
                  <a:schemeClr val="tx2"/>
                </a:solidFill>
                <a:latin typeface="Times New Roman" charset="0"/>
                <a:ea typeface="Times New Roman" charset="0"/>
                <a:cs typeface="Times New Roman" charset="0"/>
              </a:rPr>
              <a:t> </a:t>
            </a:r>
            <a:r>
              <a:rPr lang="en-US" altLang="zh-CN" sz="2000" b="0" i="1" dirty="0">
                <a:solidFill>
                  <a:schemeClr val="tx2"/>
                </a:solidFill>
                <a:latin typeface="Times New Roman" charset="0"/>
                <a:ea typeface="Times New Roman" charset="0"/>
                <a:cs typeface="Times New Roman" charset="0"/>
              </a:rPr>
              <a:t>X</a:t>
            </a:r>
            <a:r>
              <a:rPr lang="en-US" altLang="zh-CN" sz="2000" b="0" i="1" baseline="-25000" dirty="0">
                <a:solidFill>
                  <a:schemeClr val="tx2"/>
                </a:solidFill>
                <a:latin typeface="Times New Roman" charset="0"/>
                <a:ea typeface="Times New Roman" charset="0"/>
                <a:cs typeface="Times New Roman" charset="0"/>
              </a:rPr>
              <a:t>1</a:t>
            </a:r>
            <a:r>
              <a:rPr lang="en-US" altLang="zh-CN" sz="2000" b="0" dirty="0">
                <a:solidFill>
                  <a:schemeClr val="tx2"/>
                </a:solidFill>
                <a:latin typeface="Times New Roman" charset="0"/>
                <a:ea typeface="Times New Roman" charset="0"/>
                <a:cs typeface="Times New Roman" charset="0"/>
              </a:rPr>
              <a:t>))</a:t>
            </a:r>
            <a:r>
              <a:rPr lang="en-US" altLang="zh-CN" sz="2000" dirty="0">
                <a:solidFill>
                  <a:schemeClr val="tx2"/>
                </a:solidFill>
                <a:latin typeface="Times New Roman" charset="0"/>
                <a:ea typeface="Times New Roman" charset="0"/>
                <a:cs typeface="Times New Roman" charset="0"/>
              </a:rPr>
              <a:t> </a:t>
            </a:r>
          </a:p>
        </p:txBody>
      </p:sp>
      <p:sp>
        <p:nvSpPr>
          <p:cNvPr id="45" name="Rectangle 44"/>
          <p:cNvSpPr/>
          <p:nvPr/>
        </p:nvSpPr>
        <p:spPr>
          <a:xfrm>
            <a:off x="2340767" y="3438463"/>
            <a:ext cx="6598077" cy="400110"/>
          </a:xfrm>
          <a:prstGeom prst="rect">
            <a:avLst/>
          </a:prstGeom>
        </p:spPr>
        <p:txBody>
          <a:bodyPr wrap="square">
            <a:spAutoFit/>
          </a:bodyPr>
          <a:lstStyle/>
          <a:p>
            <a:r>
              <a:rPr lang="en-US" altLang="zh-CN" sz="2000" b="0" i="1" dirty="0">
                <a:solidFill>
                  <a:schemeClr val="tx2"/>
                </a:solidFill>
                <a:latin typeface="Times New Roman" charset="0"/>
                <a:ea typeface="Times New Roman" charset="0"/>
                <a:cs typeface="Times New Roman" charset="0"/>
              </a:rPr>
              <a:t>EER</a:t>
            </a:r>
            <a:r>
              <a:rPr lang="en-US" altLang="zh-CN" sz="2000" b="0" dirty="0">
                <a:solidFill>
                  <a:schemeClr val="tx2"/>
                </a:solidFill>
                <a:latin typeface="Times New Roman" charset="0"/>
                <a:ea typeface="Times New Roman" charset="0"/>
                <a:cs typeface="Times New Roman" charset="0"/>
              </a:rPr>
              <a:t> (</a:t>
            </a:r>
            <a:r>
              <a:rPr lang="en-US" altLang="zh-CN" sz="2000" b="0" i="1" dirty="0">
                <a:solidFill>
                  <a:schemeClr val="tx2"/>
                </a:solidFill>
                <a:latin typeface="Times New Roman" charset="0"/>
                <a:ea typeface="Times New Roman" charset="0"/>
                <a:cs typeface="Times New Roman" charset="0"/>
              </a:rPr>
              <a:t>X</a:t>
            </a:r>
            <a:r>
              <a:rPr lang="en-US" altLang="zh-CN" sz="2000" b="0" i="1" baseline="-25000" dirty="0">
                <a:solidFill>
                  <a:schemeClr val="tx2"/>
                </a:solidFill>
                <a:latin typeface="Times New Roman" charset="0"/>
                <a:ea typeface="Times New Roman" charset="0"/>
                <a:cs typeface="Times New Roman" charset="0"/>
              </a:rPr>
              <a:t>1</a:t>
            </a:r>
            <a:r>
              <a:rPr lang="en-US" altLang="zh-CN" sz="2000" b="0" dirty="0">
                <a:solidFill>
                  <a:schemeClr val="tx2"/>
                </a:solidFill>
                <a:latin typeface="Times New Roman" charset="0"/>
                <a:ea typeface="Times New Roman" charset="0"/>
                <a:cs typeface="Times New Roman" charset="0"/>
              </a:rPr>
              <a:t> = </a:t>
            </a:r>
            <a:r>
              <a:rPr lang="en-US" altLang="zh-CN" sz="2000" b="0" i="1" dirty="0">
                <a:solidFill>
                  <a:schemeClr val="tx2"/>
                </a:solidFill>
                <a:latin typeface="Times New Roman" charset="0"/>
                <a:ea typeface="Times New Roman" charset="0"/>
                <a:cs typeface="Times New Roman" charset="0"/>
              </a:rPr>
              <a:t>x</a:t>
            </a:r>
            <a:r>
              <a:rPr lang="en-US" altLang="zh-CN" sz="2000" b="0" i="1" baseline="-25000" dirty="0">
                <a:solidFill>
                  <a:schemeClr val="tx2"/>
                </a:solidFill>
                <a:latin typeface="Times New Roman" charset="0"/>
                <a:ea typeface="Times New Roman" charset="0"/>
                <a:cs typeface="Times New Roman" charset="0"/>
              </a:rPr>
              <a:t>1,i</a:t>
            </a:r>
            <a:r>
              <a:rPr lang="en-US" altLang="zh-CN" sz="2000" b="0" i="1" dirty="0">
                <a:solidFill>
                  <a:schemeClr val="tx2"/>
                </a:solidFill>
                <a:latin typeface="Times New Roman" charset="0"/>
                <a:ea typeface="Times New Roman" charset="0"/>
                <a:cs typeface="Times New Roman" charset="0"/>
              </a:rPr>
              <a:t>, X</a:t>
            </a:r>
            <a:r>
              <a:rPr lang="en-US" altLang="zh-CN" sz="2000" b="0" i="1" baseline="-25000" dirty="0">
                <a:solidFill>
                  <a:schemeClr val="tx2"/>
                </a:solidFill>
                <a:latin typeface="Times New Roman" charset="0"/>
                <a:ea typeface="Times New Roman" charset="0"/>
                <a:cs typeface="Times New Roman" charset="0"/>
              </a:rPr>
              <a:t>2</a:t>
            </a:r>
            <a:r>
              <a:rPr lang="en-US" altLang="zh-CN" sz="2000" b="0" dirty="0">
                <a:solidFill>
                  <a:schemeClr val="tx2"/>
                </a:solidFill>
                <a:latin typeface="Times New Roman" charset="0"/>
                <a:ea typeface="Times New Roman" charset="0"/>
                <a:cs typeface="Times New Roman" charset="0"/>
              </a:rPr>
              <a:t>)</a:t>
            </a:r>
            <a:r>
              <a:rPr lang="en-US" altLang="zh-CN" sz="2000" dirty="0">
                <a:solidFill>
                  <a:schemeClr val="tx2"/>
                </a:solidFill>
                <a:latin typeface="Times New Roman" charset="0"/>
                <a:ea typeface="Times New Roman" charset="0"/>
                <a:cs typeface="Times New Roman" charset="0"/>
              </a:rPr>
              <a:t> </a:t>
            </a:r>
            <a:r>
              <a:rPr lang="zh-CN" altLang="en-US" sz="2000" dirty="0">
                <a:solidFill>
                  <a:schemeClr val="tx2"/>
                </a:solidFill>
                <a:latin typeface="Times New Roman" charset="0"/>
                <a:ea typeface="Times New Roman" charset="0"/>
                <a:cs typeface="Times New Roman" charset="0"/>
              </a:rPr>
              <a:t> </a:t>
            </a:r>
            <a:r>
              <a:rPr lang="en-US" altLang="zh-CN" sz="2000" dirty="0">
                <a:solidFill>
                  <a:schemeClr val="tx2"/>
                </a:solidFill>
                <a:latin typeface="Times New Roman" charset="0"/>
                <a:ea typeface="Times New Roman" charset="0"/>
                <a:cs typeface="Times New Roman" charset="0"/>
              </a:rPr>
              <a:t>= </a:t>
            </a:r>
            <a:r>
              <a:rPr lang="en-US" altLang="zh-CN" sz="2000" b="0" i="1" dirty="0">
                <a:solidFill>
                  <a:schemeClr val="tx2"/>
                </a:solidFill>
                <a:latin typeface="Times New Roman" charset="0"/>
                <a:ea typeface="Times New Roman" charset="0"/>
                <a:cs typeface="Times New Roman" charset="0"/>
              </a:rPr>
              <a:t>H</a:t>
            </a:r>
            <a:r>
              <a:rPr lang="en-US" altLang="zh-CN" sz="2000" b="0" dirty="0">
                <a:solidFill>
                  <a:schemeClr val="tx2"/>
                </a:solidFill>
                <a:latin typeface="Times New Roman" charset="0"/>
                <a:ea typeface="Times New Roman" charset="0"/>
                <a:cs typeface="Times New Roman" charset="0"/>
              </a:rPr>
              <a:t>(P(</a:t>
            </a:r>
            <a:r>
              <a:rPr lang="en-US" altLang="zh-CN" sz="2000" b="0" i="1" dirty="0">
                <a:solidFill>
                  <a:schemeClr val="tx2"/>
                </a:solidFill>
                <a:latin typeface="Times New Roman" charset="0"/>
                <a:ea typeface="Times New Roman" charset="0"/>
                <a:cs typeface="Times New Roman" charset="0"/>
              </a:rPr>
              <a:t>Y </a:t>
            </a:r>
            <a:r>
              <a:rPr lang="en-US" altLang="zh-CN" sz="2000" b="0" dirty="0">
                <a:solidFill>
                  <a:schemeClr val="tx2"/>
                </a:solidFill>
                <a:latin typeface="Times New Roman" charset="0"/>
                <a:ea typeface="Times New Roman" charset="0"/>
                <a:cs typeface="Times New Roman" charset="0"/>
              </a:rPr>
              <a:t>|</a:t>
            </a:r>
            <a:r>
              <a:rPr lang="en-US" altLang="zh-CN" sz="2000" b="0" i="1" dirty="0">
                <a:solidFill>
                  <a:schemeClr val="tx2"/>
                </a:solidFill>
                <a:latin typeface="Times New Roman" charset="0"/>
                <a:ea typeface="Times New Roman" charset="0"/>
                <a:cs typeface="Times New Roman" charset="0"/>
              </a:rPr>
              <a:t>X</a:t>
            </a:r>
            <a:r>
              <a:rPr lang="en-US" altLang="zh-CN" sz="2000" b="0" i="1" baseline="-25000" dirty="0">
                <a:solidFill>
                  <a:schemeClr val="tx2"/>
                </a:solidFill>
                <a:latin typeface="Times New Roman" charset="0"/>
                <a:ea typeface="Times New Roman" charset="0"/>
                <a:cs typeface="Times New Roman" charset="0"/>
              </a:rPr>
              <a:t>1</a:t>
            </a:r>
            <a:r>
              <a:rPr lang="en-US" altLang="zh-CN" sz="2000" b="0" dirty="0">
                <a:solidFill>
                  <a:schemeClr val="tx2"/>
                </a:solidFill>
                <a:latin typeface="Times New Roman" charset="0"/>
                <a:ea typeface="Times New Roman" charset="0"/>
                <a:cs typeface="Times New Roman" charset="0"/>
              </a:rPr>
              <a:t> =</a:t>
            </a:r>
            <a:r>
              <a:rPr lang="en-US" altLang="zh-CN" sz="2000" b="0" i="1" dirty="0">
                <a:solidFill>
                  <a:schemeClr val="tx2"/>
                </a:solidFill>
                <a:latin typeface="Times New Roman" charset="0"/>
                <a:ea typeface="Times New Roman" charset="0"/>
                <a:cs typeface="Times New Roman" charset="0"/>
              </a:rPr>
              <a:t> x</a:t>
            </a:r>
            <a:r>
              <a:rPr lang="en-US" altLang="zh-CN" sz="2000" b="0" i="1" baseline="-25000" dirty="0">
                <a:solidFill>
                  <a:schemeClr val="tx2"/>
                </a:solidFill>
                <a:latin typeface="Times New Roman" charset="0"/>
                <a:ea typeface="Times New Roman" charset="0"/>
                <a:cs typeface="Times New Roman" charset="0"/>
              </a:rPr>
              <a:t>1,i</a:t>
            </a:r>
            <a:r>
              <a:rPr lang="en-US" altLang="zh-CN" sz="2000" b="0" dirty="0">
                <a:solidFill>
                  <a:schemeClr val="tx2"/>
                </a:solidFill>
                <a:latin typeface="Times New Roman" charset="0"/>
                <a:ea typeface="Times New Roman" charset="0"/>
                <a:cs typeface="Times New Roman" charset="0"/>
              </a:rPr>
              <a:t>)) - </a:t>
            </a:r>
            <a:r>
              <a:rPr lang="en-US" altLang="zh-CN" sz="2000" dirty="0">
                <a:solidFill>
                  <a:schemeClr val="tx2"/>
                </a:solidFill>
                <a:latin typeface="Times New Roman" charset="0"/>
                <a:ea typeface="Times New Roman" charset="0"/>
                <a:cs typeface="Times New Roman" charset="0"/>
              </a:rPr>
              <a:t> </a:t>
            </a:r>
            <a:r>
              <a:rPr lang="en-US" altLang="zh-CN" sz="2000" b="0" i="1" dirty="0">
                <a:solidFill>
                  <a:schemeClr val="tx2"/>
                </a:solidFill>
                <a:latin typeface="Times New Roman" charset="0"/>
                <a:ea typeface="Times New Roman" charset="0"/>
                <a:cs typeface="Times New Roman" charset="0"/>
              </a:rPr>
              <a:t>H</a:t>
            </a:r>
            <a:r>
              <a:rPr lang="en-US" altLang="zh-CN" sz="2000" b="0" dirty="0">
                <a:solidFill>
                  <a:schemeClr val="tx2"/>
                </a:solidFill>
                <a:latin typeface="Times New Roman" charset="0"/>
                <a:ea typeface="Times New Roman" charset="0"/>
                <a:cs typeface="Times New Roman" charset="0"/>
              </a:rPr>
              <a:t>(P(</a:t>
            </a:r>
            <a:r>
              <a:rPr lang="en-US" altLang="zh-CN" sz="2000" b="0" i="1" dirty="0">
                <a:solidFill>
                  <a:schemeClr val="tx2"/>
                </a:solidFill>
                <a:latin typeface="Times New Roman" charset="0"/>
                <a:ea typeface="Times New Roman" charset="0"/>
                <a:cs typeface="Times New Roman" charset="0"/>
              </a:rPr>
              <a:t>Y </a:t>
            </a:r>
            <a:r>
              <a:rPr lang="en-US" altLang="zh-CN" sz="2000" b="0" dirty="0">
                <a:solidFill>
                  <a:schemeClr val="tx2"/>
                </a:solidFill>
                <a:latin typeface="Times New Roman" charset="0"/>
                <a:ea typeface="Times New Roman" charset="0"/>
                <a:cs typeface="Times New Roman" charset="0"/>
              </a:rPr>
              <a:t>|</a:t>
            </a:r>
            <a:r>
              <a:rPr lang="en-US" altLang="zh-CN" sz="2000" b="0" i="1" dirty="0">
                <a:solidFill>
                  <a:schemeClr val="tx2"/>
                </a:solidFill>
                <a:latin typeface="Times New Roman" charset="0"/>
                <a:ea typeface="Times New Roman" charset="0"/>
                <a:cs typeface="Times New Roman" charset="0"/>
              </a:rPr>
              <a:t>X</a:t>
            </a:r>
            <a:r>
              <a:rPr lang="en-US" altLang="zh-CN" sz="2000" b="0" i="1" baseline="-25000" dirty="0">
                <a:solidFill>
                  <a:schemeClr val="tx2"/>
                </a:solidFill>
                <a:latin typeface="Times New Roman" charset="0"/>
                <a:ea typeface="Times New Roman" charset="0"/>
                <a:cs typeface="Times New Roman" charset="0"/>
              </a:rPr>
              <a:t>1</a:t>
            </a:r>
            <a:r>
              <a:rPr lang="en-US" altLang="zh-CN" sz="2000" b="0" i="1" dirty="0">
                <a:solidFill>
                  <a:schemeClr val="tx2"/>
                </a:solidFill>
                <a:latin typeface="Times New Roman" charset="0"/>
                <a:ea typeface="Times New Roman" charset="0"/>
                <a:cs typeface="Times New Roman" charset="0"/>
              </a:rPr>
              <a:t> </a:t>
            </a:r>
            <a:r>
              <a:rPr lang="en-US" altLang="zh-CN" sz="2000" b="0" dirty="0">
                <a:solidFill>
                  <a:schemeClr val="tx2"/>
                </a:solidFill>
                <a:latin typeface="Times New Roman" charset="0"/>
                <a:ea typeface="Times New Roman" charset="0"/>
                <a:cs typeface="Times New Roman" charset="0"/>
              </a:rPr>
              <a:t>= </a:t>
            </a:r>
            <a:r>
              <a:rPr lang="en-US" altLang="zh-CN" sz="2000" b="0" i="1" dirty="0">
                <a:solidFill>
                  <a:schemeClr val="tx2"/>
                </a:solidFill>
                <a:latin typeface="Times New Roman" charset="0"/>
                <a:ea typeface="Times New Roman" charset="0"/>
                <a:cs typeface="Times New Roman" charset="0"/>
              </a:rPr>
              <a:t>x</a:t>
            </a:r>
            <a:r>
              <a:rPr lang="en-US" altLang="zh-CN" sz="2000" b="0" i="1" baseline="-25000" dirty="0">
                <a:solidFill>
                  <a:schemeClr val="tx2"/>
                </a:solidFill>
                <a:latin typeface="Times New Roman" charset="0"/>
                <a:ea typeface="Times New Roman" charset="0"/>
                <a:cs typeface="Times New Roman" charset="0"/>
              </a:rPr>
              <a:t>1,i</a:t>
            </a:r>
            <a:r>
              <a:rPr lang="en-US" altLang="zh-CN" sz="2000" b="0" dirty="0">
                <a:solidFill>
                  <a:schemeClr val="tx2"/>
                </a:solidFill>
                <a:latin typeface="Times New Roman" charset="0"/>
                <a:ea typeface="Times New Roman" charset="0"/>
                <a:cs typeface="Times New Roman" charset="0"/>
              </a:rPr>
              <a:t>, </a:t>
            </a:r>
            <a:r>
              <a:rPr lang="en-US" altLang="zh-CN" sz="2000" b="0" i="1" dirty="0">
                <a:solidFill>
                  <a:schemeClr val="tx2"/>
                </a:solidFill>
                <a:latin typeface="Times New Roman" charset="0"/>
                <a:ea typeface="Times New Roman" charset="0"/>
                <a:cs typeface="Times New Roman" charset="0"/>
              </a:rPr>
              <a:t>X</a:t>
            </a:r>
            <a:r>
              <a:rPr lang="en-US" altLang="zh-CN" sz="2000" b="0" i="1" baseline="-25000" dirty="0">
                <a:solidFill>
                  <a:schemeClr val="tx2"/>
                </a:solidFill>
                <a:latin typeface="Times New Roman" charset="0"/>
                <a:ea typeface="Times New Roman" charset="0"/>
                <a:cs typeface="Times New Roman" charset="0"/>
              </a:rPr>
              <a:t>2</a:t>
            </a:r>
            <a:r>
              <a:rPr lang="en-US" altLang="zh-CN" sz="2000" b="0" dirty="0">
                <a:solidFill>
                  <a:schemeClr val="tx2"/>
                </a:solidFill>
                <a:latin typeface="Times New Roman" charset="0"/>
                <a:ea typeface="Times New Roman" charset="0"/>
                <a:cs typeface="Times New Roman" charset="0"/>
              </a:rPr>
              <a:t>))</a:t>
            </a:r>
            <a:endParaRPr lang="en-US" altLang="zh-CN" sz="2000" dirty="0">
              <a:solidFill>
                <a:schemeClr val="tx2"/>
              </a:solidFill>
              <a:latin typeface="Times New Roman" charset="0"/>
              <a:ea typeface="Times New Roman" charset="0"/>
              <a:cs typeface="Times New Roman" charset="0"/>
            </a:endParaRPr>
          </a:p>
        </p:txBody>
      </p:sp>
      <p:sp>
        <p:nvSpPr>
          <p:cNvPr id="46" name="Text Box 104"/>
          <p:cNvSpPr txBox="1">
            <a:spLocks noChangeArrowheads="1"/>
          </p:cNvSpPr>
          <p:nvPr/>
        </p:nvSpPr>
        <p:spPr bwMode="auto">
          <a:xfrm>
            <a:off x="2162413" y="3912170"/>
            <a:ext cx="6251544" cy="707886"/>
          </a:xfrm>
          <a:prstGeom prst="rect">
            <a:avLst/>
          </a:prstGeom>
          <a:noFill/>
          <a:ln w="9525">
            <a:noFill/>
            <a:miter lim="800000"/>
            <a:headEnd/>
            <a:tailEnd/>
          </a:ln>
        </p:spPr>
        <p:txBody>
          <a:bodyPr wrap="square">
            <a:spAutoFit/>
          </a:bodyPr>
          <a:lstStyle/>
          <a:p>
            <a:pPr algn="l"/>
            <a:r>
              <a:rPr lang="en-US" altLang="zh-CN" sz="2000" b="0" dirty="0">
                <a:solidFill>
                  <a:schemeClr val="tx2"/>
                </a:solidFill>
                <a:latin typeface="Times New Roman" charset="0"/>
                <a:ea typeface="Times New Roman" charset="0"/>
                <a:cs typeface="Times New Roman" charset="0"/>
              </a:rPr>
              <a:t>3. Revealing </a:t>
            </a:r>
            <a:r>
              <a:rPr lang="en-US" altLang="zh-CN" sz="2000" b="1" i="1" dirty="0">
                <a:solidFill>
                  <a:schemeClr val="tx2"/>
                </a:solidFill>
                <a:latin typeface="Times New Roman" charset="0"/>
                <a:ea typeface="Times New Roman" charset="0"/>
                <a:cs typeface="Times New Roman" charset="0"/>
              </a:rPr>
              <a:t>X</a:t>
            </a:r>
            <a:r>
              <a:rPr lang="en-US" altLang="zh-CN" sz="2000" b="1" i="1" baseline="-25000" dirty="0">
                <a:solidFill>
                  <a:schemeClr val="tx2"/>
                </a:solidFill>
                <a:latin typeface="Times New Roman" charset="0"/>
                <a:ea typeface="Times New Roman" charset="0"/>
                <a:cs typeface="Times New Roman" charset="0"/>
              </a:rPr>
              <a:t>3</a:t>
            </a:r>
            <a:r>
              <a:rPr lang="en-US" altLang="zh-CN" sz="2000" b="1" i="1" dirty="0">
                <a:solidFill>
                  <a:schemeClr val="tx2"/>
                </a:solidFill>
                <a:latin typeface="Times New Roman" charset="0"/>
                <a:ea typeface="Times New Roman" charset="0"/>
                <a:cs typeface="Times New Roman" charset="0"/>
              </a:rPr>
              <a:t> </a:t>
            </a:r>
            <a:r>
              <a:rPr lang="en-US" altLang="zh-CN" sz="2000" b="1" dirty="0">
                <a:solidFill>
                  <a:schemeClr val="tx2"/>
                </a:solidFill>
                <a:latin typeface="Times New Roman" charset="0"/>
                <a:ea typeface="Times New Roman" charset="0"/>
                <a:cs typeface="Times New Roman" charset="0"/>
              </a:rPr>
              <a:t>(Texture) </a:t>
            </a:r>
            <a:r>
              <a:rPr lang="en-US" altLang="zh-CN" sz="2000" b="0" dirty="0">
                <a:solidFill>
                  <a:schemeClr val="tx2"/>
                </a:solidFill>
                <a:latin typeface="Times New Roman" charset="0"/>
                <a:ea typeface="Times New Roman" charset="0"/>
                <a:cs typeface="Times New Roman" charset="0"/>
              </a:rPr>
              <a:t>knowing </a:t>
            </a:r>
            <a:r>
              <a:rPr lang="en-US" altLang="zh-CN" sz="2000" b="0" i="1" dirty="0">
                <a:solidFill>
                  <a:schemeClr val="tx2"/>
                </a:solidFill>
                <a:latin typeface="Times New Roman" charset="0"/>
                <a:ea typeface="Times New Roman" charset="0"/>
                <a:cs typeface="Times New Roman" charset="0"/>
              </a:rPr>
              <a:t>X</a:t>
            </a:r>
            <a:r>
              <a:rPr lang="en-US" altLang="zh-CN" sz="2000" b="0" i="1" baseline="-25000" dirty="0">
                <a:solidFill>
                  <a:schemeClr val="tx2"/>
                </a:solidFill>
                <a:latin typeface="Times New Roman" charset="0"/>
                <a:ea typeface="Times New Roman" charset="0"/>
                <a:cs typeface="Times New Roman" charset="0"/>
              </a:rPr>
              <a:t>1</a:t>
            </a:r>
            <a:r>
              <a:rPr lang="en-US" altLang="zh-CN" sz="2000" b="0" i="1" dirty="0">
                <a:solidFill>
                  <a:schemeClr val="tx2"/>
                </a:solidFill>
                <a:latin typeface="Times New Roman" charset="0"/>
                <a:ea typeface="Times New Roman" charset="0"/>
                <a:cs typeface="Times New Roman" charset="0"/>
              </a:rPr>
              <a:t> </a:t>
            </a:r>
            <a:r>
              <a:rPr lang="en-US" altLang="zh-CN" sz="2000" b="0" dirty="0">
                <a:solidFill>
                  <a:schemeClr val="tx2"/>
                </a:solidFill>
                <a:latin typeface="Times New Roman" charset="0"/>
                <a:ea typeface="Times New Roman" charset="0"/>
                <a:cs typeface="Times New Roman" charset="0"/>
              </a:rPr>
              <a:t>(Shape) and </a:t>
            </a:r>
            <a:r>
              <a:rPr lang="en-US" altLang="zh-CN" sz="2000" b="0" i="1" dirty="0">
                <a:solidFill>
                  <a:schemeClr val="tx2"/>
                </a:solidFill>
                <a:latin typeface="Times New Roman" charset="0"/>
                <a:ea typeface="Times New Roman" charset="0"/>
                <a:cs typeface="Times New Roman" charset="0"/>
              </a:rPr>
              <a:t>X</a:t>
            </a:r>
            <a:r>
              <a:rPr lang="en-US" altLang="zh-CN" sz="2000" b="0" i="1" baseline="-25000" dirty="0">
                <a:solidFill>
                  <a:schemeClr val="tx2"/>
                </a:solidFill>
                <a:latin typeface="Times New Roman" charset="0"/>
                <a:ea typeface="Times New Roman" charset="0"/>
                <a:cs typeface="Times New Roman" charset="0"/>
              </a:rPr>
              <a:t>2</a:t>
            </a:r>
            <a:r>
              <a:rPr lang="en-US" altLang="zh-CN" sz="2000" b="0" i="1" dirty="0">
                <a:solidFill>
                  <a:schemeClr val="tx2"/>
                </a:solidFill>
                <a:latin typeface="Times New Roman" charset="0"/>
                <a:ea typeface="Times New Roman" charset="0"/>
                <a:cs typeface="Times New Roman" charset="0"/>
              </a:rPr>
              <a:t> </a:t>
            </a:r>
            <a:r>
              <a:rPr lang="en-US" altLang="zh-CN" sz="2000" b="0" dirty="0">
                <a:solidFill>
                  <a:schemeClr val="tx2"/>
                </a:solidFill>
                <a:latin typeface="Times New Roman" charset="0"/>
                <a:ea typeface="Times New Roman" charset="0"/>
                <a:cs typeface="Times New Roman" charset="0"/>
              </a:rPr>
              <a:t>(Color) :</a:t>
            </a:r>
            <a:endParaRPr lang="en-US" altLang="zh-CN" sz="2000" dirty="0">
              <a:solidFill>
                <a:schemeClr val="tx2"/>
              </a:solidFill>
              <a:latin typeface="Times New Roman" charset="0"/>
              <a:ea typeface="Times New Roman" charset="0"/>
              <a:cs typeface="Times New Roman" charset="0"/>
            </a:endParaRPr>
          </a:p>
        </p:txBody>
      </p:sp>
    </p:spTree>
    <p:extLst>
      <p:ext uri="{BB962C8B-B14F-4D97-AF65-F5344CB8AC3E}">
        <p14:creationId xmlns:p14="http://schemas.microsoft.com/office/powerpoint/2010/main" xmlns="" val="44111971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Slide Number Placeholder 2"/>
          <p:cNvSpPr>
            <a:spLocks noGrp="1"/>
          </p:cNvSpPr>
          <p:nvPr>
            <p:ph type="sldNum" sz="quarter" idx="12"/>
          </p:nvPr>
        </p:nvSpPr>
        <p:spPr/>
        <p:txBody>
          <a:bodyPr/>
          <a:lstStyle/>
          <a:p>
            <a:pPr>
              <a:defRPr/>
            </a:pPr>
            <a:fld id="{EE8BA90B-08E0-417D-B80B-6C111DDDDC70}" type="slidenum">
              <a:rPr lang="en-US" smtClean="0">
                <a:solidFill>
                  <a:srgbClr val="000000"/>
                </a:solidFill>
              </a:rPr>
              <a:pPr>
                <a:defRPr/>
              </a:pPr>
              <a:t>33</a:t>
            </a:fld>
            <a:endParaRPr lang="en-US" smtClean="0">
              <a:solidFill>
                <a:srgbClr val="000000"/>
              </a:solidFill>
            </a:endParaRPr>
          </a:p>
        </p:txBody>
      </p:sp>
      <p:sp>
        <p:nvSpPr>
          <p:cNvPr id="13" name="Title 12"/>
          <p:cNvSpPr>
            <a:spLocks noGrp="1"/>
          </p:cNvSpPr>
          <p:nvPr>
            <p:ph type="title"/>
          </p:nvPr>
        </p:nvSpPr>
        <p:spPr>
          <a:xfrm>
            <a:off x="1318845" y="175118"/>
            <a:ext cx="7620000" cy="868362"/>
          </a:xfrm>
        </p:spPr>
        <p:txBody>
          <a:bodyPr>
            <a:normAutofit/>
          </a:bodyPr>
          <a:lstStyle/>
          <a:p>
            <a:r>
              <a:rPr lang="en-US" altLang="zh-CN" dirty="0">
                <a:solidFill>
                  <a:srgbClr val="000066"/>
                </a:solidFill>
              </a:rPr>
              <a:t>Single Step EER Demonstration</a:t>
            </a:r>
            <a:endParaRPr lang="en-US" dirty="0">
              <a:solidFill>
                <a:srgbClr val="000066"/>
              </a:solidFill>
            </a:endParaRPr>
          </a:p>
        </p:txBody>
      </p:sp>
      <p:sp>
        <p:nvSpPr>
          <p:cNvPr id="59396" name="Rectangle 4"/>
          <p:cNvSpPr>
            <a:spLocks noChangeArrowheads="1"/>
          </p:cNvSpPr>
          <p:nvPr/>
        </p:nvSpPr>
        <p:spPr bwMode="auto">
          <a:xfrm>
            <a:off x="0" y="0"/>
            <a:ext cx="9144000" cy="0"/>
          </a:xfrm>
          <a:prstGeom prst="rect">
            <a:avLst/>
          </a:prstGeom>
          <a:noFill/>
          <a:ln w="19050" algn="ctr">
            <a:noFill/>
            <a:miter lim="800000"/>
            <a:headEnd/>
            <a:tailEnd/>
          </a:ln>
        </p:spPr>
        <p:txBody>
          <a:bodyPr wrap="none" anchor="ctr">
            <a:spAutoFit/>
          </a:bodyPr>
          <a:lstStyle/>
          <a:p>
            <a:pPr algn="ctr" eaLnBrk="1" hangingPunct="1">
              <a:spcBef>
                <a:spcPct val="50000"/>
              </a:spcBef>
            </a:pPr>
            <a:endParaRPr lang="en-US" b="1">
              <a:solidFill>
                <a:srgbClr val="000000"/>
              </a:solidFill>
              <a:latin typeface="Times New Roman" pitchFamily="18" charset="0"/>
              <a:cs typeface="Arial" charset="0"/>
            </a:endParaRPr>
          </a:p>
        </p:txBody>
      </p:sp>
      <p:sp>
        <p:nvSpPr>
          <p:cNvPr id="59397" name="Rectangle 2"/>
          <p:cNvSpPr>
            <a:spLocks noChangeArrowheads="1"/>
          </p:cNvSpPr>
          <p:nvPr/>
        </p:nvSpPr>
        <p:spPr bwMode="auto">
          <a:xfrm>
            <a:off x="0" y="0"/>
            <a:ext cx="9144000" cy="0"/>
          </a:xfrm>
          <a:prstGeom prst="rect">
            <a:avLst/>
          </a:prstGeom>
          <a:noFill/>
          <a:ln w="19050" algn="ctr">
            <a:noFill/>
            <a:miter lim="800000"/>
            <a:headEnd/>
            <a:tailEnd/>
          </a:ln>
        </p:spPr>
        <p:txBody>
          <a:bodyPr wrap="none" anchor="ctr">
            <a:spAutoFit/>
          </a:bodyPr>
          <a:lstStyle/>
          <a:p>
            <a:pPr algn="ctr" eaLnBrk="1" hangingPunct="1">
              <a:spcBef>
                <a:spcPct val="50000"/>
              </a:spcBef>
            </a:pPr>
            <a:endParaRPr lang="en-US" b="1">
              <a:solidFill>
                <a:srgbClr val="000000"/>
              </a:solidFill>
              <a:latin typeface="Times New Roman" pitchFamily="18" charset="0"/>
              <a:cs typeface="Arial" charset="0"/>
            </a:endParaRPr>
          </a:p>
        </p:txBody>
      </p:sp>
      <p:pic>
        <p:nvPicPr>
          <p:cNvPr id="25" name="Picture 84" descr="bn"/>
          <p:cNvPicPr>
            <a:picLocks noChangeAspect="1" noChangeArrowheads="1"/>
          </p:cNvPicPr>
          <p:nvPr/>
        </p:nvPicPr>
        <p:blipFill>
          <a:blip r:embed="rId3" cstate="print"/>
          <a:srcRect l="18671"/>
          <a:stretch>
            <a:fillRect/>
          </a:stretch>
        </p:blipFill>
        <p:spPr bwMode="auto">
          <a:xfrm>
            <a:off x="1817497" y="1350963"/>
            <a:ext cx="6584950" cy="4202112"/>
          </a:xfrm>
          <a:prstGeom prst="rect">
            <a:avLst/>
          </a:prstGeom>
          <a:noFill/>
          <a:ln w="9525">
            <a:noFill/>
            <a:miter lim="800000"/>
            <a:headEnd/>
            <a:tailEnd/>
          </a:ln>
        </p:spPr>
      </p:pic>
      <p:sp>
        <p:nvSpPr>
          <p:cNvPr id="27" name="Text Box 85"/>
          <p:cNvSpPr txBox="1">
            <a:spLocks noChangeArrowheads="1"/>
          </p:cNvSpPr>
          <p:nvPr/>
        </p:nvSpPr>
        <p:spPr bwMode="auto">
          <a:xfrm>
            <a:off x="4354322" y="2252663"/>
            <a:ext cx="1190625" cy="336550"/>
          </a:xfrm>
          <a:prstGeom prst="rect">
            <a:avLst/>
          </a:prstGeom>
          <a:noFill/>
          <a:ln w="9525">
            <a:noFill/>
            <a:miter lim="800000"/>
            <a:headEnd/>
            <a:tailEnd/>
          </a:ln>
        </p:spPr>
        <p:txBody>
          <a:bodyPr>
            <a:spAutoFit/>
          </a:bodyPr>
          <a:lstStyle/>
          <a:p>
            <a:pPr algn="ctr">
              <a:spcBef>
                <a:spcPct val="50000"/>
              </a:spcBef>
            </a:pPr>
            <a:r>
              <a:rPr lang="en-US" altLang="zh-CN" sz="1600" b="0">
                <a:solidFill>
                  <a:srgbClr val="000066"/>
                </a:solidFill>
                <a:latin typeface="Times New Roman" charset="0"/>
                <a:ea typeface="Times New Roman" charset="0"/>
                <a:cs typeface="Times New Roman" charset="0"/>
              </a:rPr>
              <a:t>0.0317</a:t>
            </a:r>
            <a:endParaRPr lang="en-US" altLang="zh-CN" sz="1600" b="0">
              <a:latin typeface="Times New Roman" charset="0"/>
              <a:ea typeface="Times New Roman" charset="0"/>
              <a:cs typeface="Times New Roman" charset="0"/>
            </a:endParaRPr>
          </a:p>
        </p:txBody>
      </p:sp>
      <p:sp>
        <p:nvSpPr>
          <p:cNvPr id="28" name="Text Box 86"/>
          <p:cNvSpPr txBox="1">
            <a:spLocks noChangeArrowheads="1"/>
          </p:cNvSpPr>
          <p:nvPr/>
        </p:nvSpPr>
        <p:spPr bwMode="auto">
          <a:xfrm>
            <a:off x="2874772" y="2936875"/>
            <a:ext cx="1190625" cy="336550"/>
          </a:xfrm>
          <a:prstGeom prst="rect">
            <a:avLst/>
          </a:prstGeom>
          <a:noFill/>
          <a:ln w="9525">
            <a:noFill/>
            <a:miter lim="800000"/>
            <a:headEnd/>
            <a:tailEnd/>
          </a:ln>
        </p:spPr>
        <p:txBody>
          <a:bodyPr>
            <a:spAutoFit/>
          </a:bodyPr>
          <a:lstStyle/>
          <a:p>
            <a:pPr algn="ctr">
              <a:spcBef>
                <a:spcPct val="50000"/>
              </a:spcBef>
            </a:pPr>
            <a:r>
              <a:rPr lang="en-US" altLang="zh-CN" sz="1600" b="0" dirty="0">
                <a:solidFill>
                  <a:srgbClr val="000066"/>
                </a:solidFill>
                <a:latin typeface="Times New Roman" charset="0"/>
                <a:ea typeface="Times New Roman" charset="0"/>
                <a:cs typeface="Times New Roman" charset="0"/>
              </a:rPr>
              <a:t>0.0593</a:t>
            </a:r>
            <a:endParaRPr lang="en-US" altLang="zh-CN" sz="1600" b="0" dirty="0">
              <a:latin typeface="Times New Roman" charset="0"/>
              <a:ea typeface="Times New Roman" charset="0"/>
              <a:cs typeface="Times New Roman" charset="0"/>
            </a:endParaRPr>
          </a:p>
        </p:txBody>
      </p:sp>
      <p:sp>
        <p:nvSpPr>
          <p:cNvPr id="29" name="Text Box 89"/>
          <p:cNvSpPr txBox="1">
            <a:spLocks noChangeArrowheads="1"/>
          </p:cNvSpPr>
          <p:nvPr/>
        </p:nvSpPr>
        <p:spPr bwMode="auto">
          <a:xfrm>
            <a:off x="5878322" y="2986088"/>
            <a:ext cx="1190625" cy="336550"/>
          </a:xfrm>
          <a:prstGeom prst="rect">
            <a:avLst/>
          </a:prstGeom>
          <a:noFill/>
          <a:ln w="9525">
            <a:noFill/>
            <a:miter lim="800000"/>
            <a:headEnd/>
            <a:tailEnd/>
          </a:ln>
        </p:spPr>
        <p:txBody>
          <a:bodyPr>
            <a:spAutoFit/>
          </a:bodyPr>
          <a:lstStyle/>
          <a:p>
            <a:pPr algn="ctr">
              <a:spcBef>
                <a:spcPct val="50000"/>
              </a:spcBef>
            </a:pPr>
            <a:r>
              <a:rPr lang="en-US" altLang="zh-CN" sz="1600" b="0">
                <a:solidFill>
                  <a:srgbClr val="000066"/>
                </a:solidFill>
                <a:latin typeface="Times New Roman" charset="0"/>
                <a:ea typeface="Times New Roman" charset="0"/>
                <a:cs typeface="Times New Roman" charset="0"/>
              </a:rPr>
              <a:t>0</a:t>
            </a:r>
            <a:endParaRPr lang="en-US" altLang="zh-CN" sz="1600" b="0">
              <a:latin typeface="Times New Roman" charset="0"/>
              <a:ea typeface="Times New Roman" charset="0"/>
              <a:cs typeface="Times New Roman" charset="0"/>
            </a:endParaRPr>
          </a:p>
        </p:txBody>
      </p:sp>
      <p:sp>
        <p:nvSpPr>
          <p:cNvPr id="30" name="Text Box 90"/>
          <p:cNvSpPr txBox="1">
            <a:spLocks noChangeArrowheads="1"/>
          </p:cNvSpPr>
          <p:nvPr/>
        </p:nvSpPr>
        <p:spPr bwMode="auto">
          <a:xfrm>
            <a:off x="5141722" y="3646488"/>
            <a:ext cx="1190625" cy="336550"/>
          </a:xfrm>
          <a:prstGeom prst="rect">
            <a:avLst/>
          </a:prstGeom>
          <a:noFill/>
          <a:ln w="9525">
            <a:noFill/>
            <a:miter lim="800000"/>
            <a:headEnd/>
            <a:tailEnd/>
          </a:ln>
        </p:spPr>
        <p:txBody>
          <a:bodyPr>
            <a:spAutoFit/>
          </a:bodyPr>
          <a:lstStyle/>
          <a:p>
            <a:pPr algn="ctr">
              <a:spcBef>
                <a:spcPct val="50000"/>
              </a:spcBef>
            </a:pPr>
            <a:r>
              <a:rPr lang="en-US" altLang="zh-CN" sz="1600" b="0">
                <a:solidFill>
                  <a:srgbClr val="000066"/>
                </a:solidFill>
                <a:latin typeface="Times New Roman" charset="0"/>
                <a:ea typeface="Times New Roman" charset="0"/>
                <a:cs typeface="Times New Roman" charset="0"/>
              </a:rPr>
              <a:t>0</a:t>
            </a:r>
            <a:endParaRPr lang="en-US" altLang="zh-CN" sz="1600" b="0">
              <a:latin typeface="Times New Roman" charset="0"/>
              <a:ea typeface="Times New Roman" charset="0"/>
              <a:cs typeface="Times New Roman" charset="0"/>
            </a:endParaRPr>
          </a:p>
        </p:txBody>
      </p:sp>
      <p:sp>
        <p:nvSpPr>
          <p:cNvPr id="31" name="Text Box 94"/>
          <p:cNvSpPr txBox="1">
            <a:spLocks noChangeArrowheads="1"/>
          </p:cNvSpPr>
          <p:nvPr/>
        </p:nvSpPr>
        <p:spPr bwMode="auto">
          <a:xfrm>
            <a:off x="6613335" y="3660775"/>
            <a:ext cx="1190625" cy="336550"/>
          </a:xfrm>
          <a:prstGeom prst="rect">
            <a:avLst/>
          </a:prstGeom>
          <a:noFill/>
          <a:ln w="9525">
            <a:noFill/>
            <a:miter lim="800000"/>
            <a:headEnd/>
            <a:tailEnd/>
          </a:ln>
        </p:spPr>
        <p:txBody>
          <a:bodyPr>
            <a:spAutoFit/>
          </a:bodyPr>
          <a:lstStyle/>
          <a:p>
            <a:pPr algn="ctr">
              <a:spcBef>
                <a:spcPct val="50000"/>
              </a:spcBef>
            </a:pPr>
            <a:r>
              <a:rPr lang="en-US" altLang="zh-CN" sz="1600" b="0">
                <a:solidFill>
                  <a:srgbClr val="000066"/>
                </a:solidFill>
                <a:latin typeface="Times New Roman" charset="0"/>
                <a:ea typeface="Times New Roman" charset="0"/>
                <a:cs typeface="Times New Roman" charset="0"/>
              </a:rPr>
              <a:t>0</a:t>
            </a:r>
            <a:endParaRPr lang="en-US" altLang="zh-CN" sz="1600" b="0">
              <a:latin typeface="Times New Roman" charset="0"/>
              <a:ea typeface="Times New Roman" charset="0"/>
              <a:cs typeface="Times New Roman" charset="0"/>
            </a:endParaRPr>
          </a:p>
        </p:txBody>
      </p:sp>
      <p:sp>
        <p:nvSpPr>
          <p:cNvPr id="32" name="Text Box 95"/>
          <p:cNvSpPr txBox="1">
            <a:spLocks noChangeArrowheads="1"/>
          </p:cNvSpPr>
          <p:nvPr/>
        </p:nvSpPr>
        <p:spPr bwMode="auto">
          <a:xfrm>
            <a:off x="3622485" y="3636963"/>
            <a:ext cx="1190625" cy="336550"/>
          </a:xfrm>
          <a:prstGeom prst="rect">
            <a:avLst/>
          </a:prstGeom>
          <a:noFill/>
          <a:ln w="9525">
            <a:noFill/>
            <a:miter lim="800000"/>
            <a:headEnd/>
            <a:tailEnd/>
          </a:ln>
        </p:spPr>
        <p:txBody>
          <a:bodyPr>
            <a:spAutoFit/>
          </a:bodyPr>
          <a:lstStyle/>
          <a:p>
            <a:pPr algn="ctr">
              <a:spcBef>
                <a:spcPct val="50000"/>
              </a:spcBef>
            </a:pPr>
            <a:r>
              <a:rPr lang="en-US" altLang="zh-CN" sz="1600" b="0">
                <a:solidFill>
                  <a:srgbClr val="000066"/>
                </a:solidFill>
                <a:latin typeface="Times New Roman" charset="0"/>
                <a:ea typeface="Times New Roman" charset="0"/>
                <a:cs typeface="Times New Roman" charset="0"/>
              </a:rPr>
              <a:t>0</a:t>
            </a:r>
            <a:endParaRPr lang="en-US" altLang="zh-CN" sz="1600" b="0">
              <a:latin typeface="Times New Roman" charset="0"/>
              <a:ea typeface="Times New Roman" charset="0"/>
              <a:cs typeface="Times New Roman" charset="0"/>
            </a:endParaRPr>
          </a:p>
        </p:txBody>
      </p:sp>
      <p:sp>
        <p:nvSpPr>
          <p:cNvPr id="33" name="Text Box 99"/>
          <p:cNvSpPr txBox="1">
            <a:spLocks noChangeArrowheads="1"/>
          </p:cNvSpPr>
          <p:nvPr/>
        </p:nvSpPr>
        <p:spPr bwMode="auto">
          <a:xfrm>
            <a:off x="2161985" y="3686175"/>
            <a:ext cx="1190625" cy="336550"/>
          </a:xfrm>
          <a:prstGeom prst="rect">
            <a:avLst/>
          </a:prstGeom>
          <a:noFill/>
          <a:ln w="9525">
            <a:noFill/>
            <a:miter lim="800000"/>
            <a:headEnd/>
            <a:tailEnd/>
          </a:ln>
        </p:spPr>
        <p:txBody>
          <a:bodyPr>
            <a:spAutoFit/>
          </a:bodyPr>
          <a:lstStyle/>
          <a:p>
            <a:pPr algn="ctr">
              <a:spcBef>
                <a:spcPct val="50000"/>
              </a:spcBef>
            </a:pPr>
            <a:r>
              <a:rPr lang="en-US" altLang="zh-CN" sz="1600" b="0" dirty="0" smtClean="0">
                <a:solidFill>
                  <a:srgbClr val="000066"/>
                </a:solidFill>
                <a:latin typeface="Times New Roman" charset="0"/>
                <a:ea typeface="Times New Roman" charset="0"/>
                <a:cs typeface="Times New Roman" charset="0"/>
              </a:rPr>
              <a:t>0.4633</a:t>
            </a:r>
            <a:endParaRPr lang="en-US" altLang="zh-CN" sz="1600" b="0" dirty="0">
              <a:latin typeface="Times New Roman" charset="0"/>
              <a:ea typeface="Times New Roman" charset="0"/>
              <a:cs typeface="Times New Roman" charset="0"/>
            </a:endParaRPr>
          </a:p>
        </p:txBody>
      </p:sp>
      <p:grpSp>
        <p:nvGrpSpPr>
          <p:cNvPr id="2" name="Group 33"/>
          <p:cNvGrpSpPr/>
          <p:nvPr/>
        </p:nvGrpSpPr>
        <p:grpSpPr>
          <a:xfrm>
            <a:off x="888810" y="1593850"/>
            <a:ext cx="658812" cy="3716338"/>
            <a:chOff x="1008951" y="1965578"/>
            <a:chExt cx="658812" cy="3716338"/>
          </a:xfrm>
        </p:grpSpPr>
        <p:sp>
          <p:nvSpPr>
            <p:cNvPr id="35" name="Oval 353"/>
            <p:cNvSpPr>
              <a:spLocks noChangeArrowheads="1"/>
            </p:cNvSpPr>
            <p:nvPr/>
          </p:nvSpPr>
          <p:spPr bwMode="auto">
            <a:xfrm>
              <a:off x="1023238" y="2800603"/>
              <a:ext cx="644525" cy="423863"/>
            </a:xfrm>
            <a:prstGeom prst="ellipse">
              <a:avLst/>
            </a:prstGeom>
            <a:solidFill>
              <a:schemeClr val="accent1"/>
            </a:solidFill>
            <a:ln w="19050">
              <a:solidFill>
                <a:schemeClr val="tx1"/>
              </a:solidFill>
              <a:round/>
              <a:headEnd/>
              <a:tailEnd type="none" w="lg" len="lg"/>
            </a:ln>
          </p:spPr>
          <p:txBody>
            <a:bodyPr wrap="none" anchor="ctr"/>
            <a:lstStyle/>
            <a:p>
              <a:pPr algn="ctr">
                <a:spcBef>
                  <a:spcPts val="0"/>
                </a:spcBef>
              </a:pPr>
              <a:r>
                <a:rPr lang="en-US" altLang="zh-CN" sz="1200" b="0" dirty="0">
                  <a:latin typeface="Times New Roman" charset="0"/>
                  <a:ea typeface="Times New Roman" charset="0"/>
                  <a:cs typeface="Times New Roman" charset="0"/>
                </a:rPr>
                <a:t>Shape</a:t>
              </a:r>
            </a:p>
            <a:p>
              <a:pPr algn="ctr">
                <a:spcBef>
                  <a:spcPts val="0"/>
                </a:spcBef>
              </a:pPr>
              <a:r>
                <a:rPr lang="en-US" altLang="zh-CN" sz="1200" b="0" i="1" dirty="0">
                  <a:latin typeface="Times New Roman" charset="0"/>
                  <a:ea typeface="Times New Roman" charset="0"/>
                  <a:cs typeface="Times New Roman" charset="0"/>
                </a:rPr>
                <a:t>X</a:t>
              </a:r>
              <a:r>
                <a:rPr lang="en-US" altLang="zh-CN" sz="1200" b="0" i="1" baseline="-25000" dirty="0">
                  <a:latin typeface="Times New Roman" charset="0"/>
                  <a:ea typeface="Times New Roman" charset="0"/>
                  <a:cs typeface="Times New Roman" charset="0"/>
                </a:rPr>
                <a:t>1</a:t>
              </a:r>
              <a:endParaRPr lang="zh-CN" altLang="en-US" sz="1200" b="0" i="1" baseline="-25000" dirty="0">
                <a:latin typeface="Times New Roman" charset="0"/>
                <a:ea typeface="Times New Roman" charset="0"/>
                <a:cs typeface="Times New Roman" charset="0"/>
              </a:endParaRPr>
            </a:p>
          </p:txBody>
        </p:sp>
        <p:sp>
          <p:nvSpPr>
            <p:cNvPr id="36" name="Oval 354"/>
            <p:cNvSpPr>
              <a:spLocks noChangeArrowheads="1"/>
            </p:cNvSpPr>
            <p:nvPr/>
          </p:nvSpPr>
          <p:spPr bwMode="auto">
            <a:xfrm>
              <a:off x="1008951" y="3595941"/>
              <a:ext cx="644525" cy="423862"/>
            </a:xfrm>
            <a:prstGeom prst="ellipse">
              <a:avLst/>
            </a:prstGeom>
            <a:solidFill>
              <a:schemeClr val="accent1"/>
            </a:solidFill>
            <a:ln w="19050">
              <a:solidFill>
                <a:schemeClr val="tx1"/>
              </a:solidFill>
              <a:round/>
              <a:headEnd/>
              <a:tailEnd type="none" w="lg" len="lg"/>
            </a:ln>
          </p:spPr>
          <p:txBody>
            <a:bodyPr wrap="none" anchor="ctr"/>
            <a:lstStyle/>
            <a:p>
              <a:pPr algn="ctr">
                <a:spcBef>
                  <a:spcPts val="0"/>
                </a:spcBef>
              </a:pPr>
              <a:r>
                <a:rPr lang="en-US" altLang="zh-CN" sz="1200" b="0" dirty="0">
                  <a:latin typeface="Times New Roman" charset="0"/>
                  <a:ea typeface="Times New Roman" charset="0"/>
                  <a:cs typeface="Times New Roman" charset="0"/>
                </a:rPr>
                <a:t>Color</a:t>
              </a:r>
            </a:p>
            <a:p>
              <a:pPr algn="ctr">
                <a:spcBef>
                  <a:spcPts val="0"/>
                </a:spcBef>
              </a:pPr>
              <a:r>
                <a:rPr lang="en-US" altLang="zh-CN" sz="1200" b="0" i="1" dirty="0">
                  <a:latin typeface="Times New Roman" charset="0"/>
                  <a:ea typeface="Times New Roman" charset="0"/>
                  <a:cs typeface="Times New Roman" charset="0"/>
                </a:rPr>
                <a:t>X</a:t>
              </a:r>
              <a:r>
                <a:rPr lang="en-US" altLang="zh-CN" sz="1200" b="0" i="1" baseline="-25000" dirty="0">
                  <a:latin typeface="Times New Roman" charset="0"/>
                  <a:ea typeface="Times New Roman" charset="0"/>
                  <a:cs typeface="Times New Roman" charset="0"/>
                </a:rPr>
                <a:t>2</a:t>
              </a:r>
              <a:endParaRPr lang="zh-CN" altLang="en-US" sz="1200" b="0" i="1" baseline="-25000" dirty="0">
                <a:latin typeface="Times New Roman" charset="0"/>
                <a:ea typeface="Times New Roman" charset="0"/>
                <a:cs typeface="Times New Roman" charset="0"/>
              </a:endParaRPr>
            </a:p>
          </p:txBody>
        </p:sp>
        <p:sp>
          <p:nvSpPr>
            <p:cNvPr id="37" name="Oval 355"/>
            <p:cNvSpPr>
              <a:spLocks noChangeArrowheads="1"/>
            </p:cNvSpPr>
            <p:nvPr/>
          </p:nvSpPr>
          <p:spPr bwMode="auto">
            <a:xfrm>
              <a:off x="1021651" y="4434141"/>
              <a:ext cx="644525" cy="423862"/>
            </a:xfrm>
            <a:prstGeom prst="ellipse">
              <a:avLst/>
            </a:prstGeom>
            <a:solidFill>
              <a:schemeClr val="accent1"/>
            </a:solidFill>
            <a:ln w="19050">
              <a:solidFill>
                <a:schemeClr val="tx1"/>
              </a:solidFill>
              <a:round/>
              <a:headEnd/>
              <a:tailEnd type="none" w="lg" len="lg"/>
            </a:ln>
          </p:spPr>
          <p:txBody>
            <a:bodyPr wrap="none" anchor="ctr"/>
            <a:lstStyle/>
            <a:p>
              <a:pPr algn="ctr">
                <a:spcBef>
                  <a:spcPts val="0"/>
                </a:spcBef>
              </a:pPr>
              <a:r>
                <a:rPr lang="en-US" altLang="zh-CN" sz="1200" b="0" dirty="0">
                  <a:latin typeface="Times New Roman" charset="0"/>
                  <a:ea typeface="Times New Roman" charset="0"/>
                  <a:cs typeface="Times New Roman" charset="0"/>
                </a:rPr>
                <a:t>Texture</a:t>
              </a:r>
            </a:p>
            <a:p>
              <a:pPr algn="ctr">
                <a:spcBef>
                  <a:spcPts val="0"/>
                </a:spcBef>
              </a:pPr>
              <a:r>
                <a:rPr lang="en-US" altLang="zh-CN" sz="1200" b="0" i="1" dirty="0">
                  <a:latin typeface="Times New Roman" charset="0"/>
                  <a:ea typeface="Times New Roman" charset="0"/>
                  <a:cs typeface="Times New Roman" charset="0"/>
                </a:rPr>
                <a:t>X</a:t>
              </a:r>
              <a:r>
                <a:rPr lang="en-US" altLang="zh-CN" sz="1200" b="0" i="1" baseline="-25000" dirty="0">
                  <a:latin typeface="Times New Roman" charset="0"/>
                  <a:ea typeface="Times New Roman" charset="0"/>
                  <a:cs typeface="Times New Roman" charset="0"/>
                </a:rPr>
                <a:t>3</a:t>
              </a:r>
              <a:endParaRPr lang="zh-CN" altLang="en-US" sz="1200" b="0" i="1" baseline="-25000" dirty="0">
                <a:latin typeface="Times New Roman" charset="0"/>
                <a:ea typeface="Times New Roman" charset="0"/>
                <a:cs typeface="Times New Roman" charset="0"/>
              </a:endParaRPr>
            </a:p>
          </p:txBody>
        </p:sp>
        <p:sp>
          <p:nvSpPr>
            <p:cNvPr id="38" name="Oval 356"/>
            <p:cNvSpPr>
              <a:spLocks noChangeArrowheads="1"/>
            </p:cNvSpPr>
            <p:nvPr/>
          </p:nvSpPr>
          <p:spPr bwMode="auto">
            <a:xfrm>
              <a:off x="1008951" y="5258053"/>
              <a:ext cx="644525" cy="423863"/>
            </a:xfrm>
            <a:prstGeom prst="ellipse">
              <a:avLst/>
            </a:prstGeom>
            <a:solidFill>
              <a:schemeClr val="accent1"/>
            </a:solidFill>
            <a:ln w="19050">
              <a:solidFill>
                <a:schemeClr val="tx1"/>
              </a:solidFill>
              <a:round/>
              <a:headEnd/>
              <a:tailEnd type="none" w="lg" len="lg"/>
            </a:ln>
          </p:spPr>
          <p:txBody>
            <a:bodyPr wrap="none" anchor="ctr"/>
            <a:lstStyle/>
            <a:p>
              <a:pPr algn="ctr">
                <a:spcBef>
                  <a:spcPts val="0"/>
                </a:spcBef>
              </a:pPr>
              <a:r>
                <a:rPr lang="en-US" altLang="zh-CN" sz="1200" b="0" dirty="0">
                  <a:latin typeface="Times New Roman" charset="0"/>
                  <a:ea typeface="Times New Roman" charset="0"/>
                  <a:cs typeface="Times New Roman" charset="0"/>
                </a:rPr>
                <a:t>Type</a:t>
              </a:r>
            </a:p>
            <a:p>
              <a:pPr algn="ctr">
                <a:spcBef>
                  <a:spcPts val="0"/>
                </a:spcBef>
              </a:pPr>
              <a:r>
                <a:rPr lang="en-US" altLang="zh-CN" sz="1200" b="0" i="1" dirty="0">
                  <a:latin typeface="Times New Roman" charset="0"/>
                  <a:ea typeface="Times New Roman" charset="0"/>
                  <a:cs typeface="Times New Roman" charset="0"/>
                </a:rPr>
                <a:t>Y</a:t>
              </a:r>
              <a:endParaRPr lang="zh-CN" altLang="en-US" sz="1200" b="0" i="1" baseline="-25000" dirty="0">
                <a:latin typeface="Times New Roman" charset="0"/>
                <a:ea typeface="Times New Roman" charset="0"/>
                <a:cs typeface="Times New Roman" charset="0"/>
              </a:endParaRPr>
            </a:p>
          </p:txBody>
        </p:sp>
        <p:sp>
          <p:nvSpPr>
            <p:cNvPr id="39" name="Line 357"/>
            <p:cNvSpPr>
              <a:spLocks noChangeShapeType="1"/>
            </p:cNvSpPr>
            <p:nvPr/>
          </p:nvSpPr>
          <p:spPr bwMode="auto">
            <a:xfrm>
              <a:off x="1337563" y="3199066"/>
              <a:ext cx="1588" cy="403225"/>
            </a:xfrm>
            <a:prstGeom prst="line">
              <a:avLst/>
            </a:prstGeom>
            <a:noFill/>
            <a:ln w="19050">
              <a:solidFill>
                <a:schemeClr val="tx1"/>
              </a:solidFill>
              <a:round/>
              <a:headEnd/>
              <a:tailEnd type="triangle" w="lg" len="lg"/>
            </a:ln>
          </p:spPr>
          <p:txBody>
            <a:bodyPr wrap="none" anchor="ctr"/>
            <a:lstStyle/>
            <a:p>
              <a:endParaRPr lang="en-US">
                <a:latin typeface="Times New Roman" charset="0"/>
                <a:ea typeface="Times New Roman" charset="0"/>
                <a:cs typeface="Times New Roman" charset="0"/>
              </a:endParaRPr>
            </a:p>
          </p:txBody>
        </p:sp>
        <p:sp>
          <p:nvSpPr>
            <p:cNvPr id="40" name="Line 358"/>
            <p:cNvSpPr>
              <a:spLocks noChangeShapeType="1"/>
            </p:cNvSpPr>
            <p:nvPr/>
          </p:nvSpPr>
          <p:spPr bwMode="auto">
            <a:xfrm>
              <a:off x="1318513" y="4010278"/>
              <a:ext cx="1588" cy="403225"/>
            </a:xfrm>
            <a:prstGeom prst="line">
              <a:avLst/>
            </a:prstGeom>
            <a:noFill/>
            <a:ln w="19050">
              <a:solidFill>
                <a:schemeClr val="tx1"/>
              </a:solidFill>
              <a:round/>
              <a:headEnd/>
              <a:tailEnd type="triangle" w="lg" len="lg"/>
            </a:ln>
          </p:spPr>
          <p:txBody>
            <a:bodyPr wrap="none" anchor="ctr"/>
            <a:lstStyle/>
            <a:p>
              <a:endParaRPr lang="en-US">
                <a:latin typeface="Times New Roman" charset="0"/>
                <a:ea typeface="Times New Roman" charset="0"/>
                <a:cs typeface="Times New Roman" charset="0"/>
              </a:endParaRPr>
            </a:p>
          </p:txBody>
        </p:sp>
        <p:sp>
          <p:nvSpPr>
            <p:cNvPr id="41" name="Line 359"/>
            <p:cNvSpPr>
              <a:spLocks noChangeShapeType="1"/>
            </p:cNvSpPr>
            <p:nvPr/>
          </p:nvSpPr>
          <p:spPr bwMode="auto">
            <a:xfrm>
              <a:off x="1318513" y="4861178"/>
              <a:ext cx="1588" cy="403225"/>
            </a:xfrm>
            <a:prstGeom prst="line">
              <a:avLst/>
            </a:prstGeom>
            <a:noFill/>
            <a:ln w="19050">
              <a:solidFill>
                <a:schemeClr val="tx1"/>
              </a:solidFill>
              <a:round/>
              <a:headEnd/>
              <a:tailEnd type="triangle" w="lg" len="lg"/>
            </a:ln>
          </p:spPr>
          <p:txBody>
            <a:bodyPr wrap="none" anchor="ctr"/>
            <a:lstStyle/>
            <a:p>
              <a:endParaRPr lang="en-US">
                <a:latin typeface="Times New Roman" charset="0"/>
                <a:ea typeface="Times New Roman" charset="0"/>
                <a:cs typeface="Times New Roman" charset="0"/>
              </a:endParaRPr>
            </a:p>
          </p:txBody>
        </p:sp>
        <p:sp>
          <p:nvSpPr>
            <p:cNvPr id="42" name="Oval 362"/>
            <p:cNvSpPr>
              <a:spLocks noChangeArrowheads="1"/>
            </p:cNvSpPr>
            <p:nvPr/>
          </p:nvSpPr>
          <p:spPr bwMode="auto">
            <a:xfrm>
              <a:off x="1018476" y="1965578"/>
              <a:ext cx="644525" cy="423863"/>
            </a:xfrm>
            <a:prstGeom prst="ellipse">
              <a:avLst/>
            </a:prstGeom>
            <a:solidFill>
              <a:schemeClr val="accent1"/>
            </a:solidFill>
            <a:ln w="19050">
              <a:solidFill>
                <a:schemeClr val="tx1"/>
              </a:solidFill>
              <a:round/>
              <a:headEnd/>
              <a:tailEnd type="none" w="lg" len="lg"/>
            </a:ln>
          </p:spPr>
          <p:txBody>
            <a:bodyPr wrap="none" anchor="ctr"/>
            <a:lstStyle/>
            <a:p>
              <a:pPr algn="ctr"/>
              <a:r>
                <a:rPr lang="en-US" altLang="zh-CN" sz="1600" b="0">
                  <a:latin typeface="Times New Roman" charset="0"/>
                  <a:ea typeface="Times New Roman" charset="0"/>
                  <a:cs typeface="Times New Roman" charset="0"/>
                </a:rPr>
                <a:t>?</a:t>
              </a:r>
              <a:endParaRPr lang="zh-CN" altLang="en-US" sz="1600" b="0" baseline="-25000">
                <a:latin typeface="Times New Roman" charset="0"/>
                <a:ea typeface="Times New Roman" charset="0"/>
                <a:cs typeface="Times New Roman" charset="0"/>
              </a:endParaRPr>
            </a:p>
          </p:txBody>
        </p:sp>
        <p:sp>
          <p:nvSpPr>
            <p:cNvPr id="43" name="Line 363"/>
            <p:cNvSpPr>
              <a:spLocks noChangeShapeType="1"/>
            </p:cNvSpPr>
            <p:nvPr/>
          </p:nvSpPr>
          <p:spPr bwMode="auto">
            <a:xfrm>
              <a:off x="1332801" y="2364041"/>
              <a:ext cx="1587" cy="403225"/>
            </a:xfrm>
            <a:prstGeom prst="line">
              <a:avLst/>
            </a:prstGeom>
            <a:noFill/>
            <a:ln w="19050">
              <a:solidFill>
                <a:schemeClr val="tx1"/>
              </a:solidFill>
              <a:round/>
              <a:headEnd/>
              <a:tailEnd type="triangle" w="lg" len="lg"/>
            </a:ln>
          </p:spPr>
          <p:txBody>
            <a:bodyPr wrap="none" anchor="ctr"/>
            <a:lstStyle/>
            <a:p>
              <a:endParaRPr lang="en-US">
                <a:latin typeface="Times New Roman" charset="0"/>
                <a:ea typeface="Times New Roman" charset="0"/>
                <a:cs typeface="Times New Roman" charset="0"/>
              </a:endParaRPr>
            </a:p>
          </p:txBody>
        </p:sp>
        <p:sp>
          <p:nvSpPr>
            <p:cNvPr id="44" name="Oval 364"/>
            <p:cNvSpPr>
              <a:spLocks noChangeArrowheads="1"/>
            </p:cNvSpPr>
            <p:nvPr/>
          </p:nvSpPr>
          <p:spPr bwMode="auto">
            <a:xfrm>
              <a:off x="1018476" y="1965578"/>
              <a:ext cx="644525" cy="423863"/>
            </a:xfrm>
            <a:prstGeom prst="ellipse">
              <a:avLst/>
            </a:prstGeom>
            <a:solidFill>
              <a:schemeClr val="accent1"/>
            </a:solidFill>
            <a:ln w="19050">
              <a:solidFill>
                <a:schemeClr val="tx1"/>
              </a:solidFill>
              <a:round/>
              <a:headEnd/>
              <a:tailEnd type="none" w="lg" len="lg"/>
            </a:ln>
          </p:spPr>
          <p:txBody>
            <a:bodyPr wrap="none" anchor="ctr"/>
            <a:lstStyle/>
            <a:p>
              <a:pPr algn="ctr"/>
              <a:r>
                <a:rPr lang="en-US" altLang="zh-CN" sz="1600" b="0" dirty="0">
                  <a:latin typeface="Times New Roman" charset="0"/>
                  <a:ea typeface="Times New Roman" charset="0"/>
                  <a:cs typeface="Times New Roman" charset="0"/>
                </a:rPr>
                <a:t>?</a:t>
              </a:r>
              <a:endParaRPr lang="zh-CN" altLang="en-US" sz="1600" b="0" baseline="-25000" dirty="0">
                <a:latin typeface="Times New Roman" charset="0"/>
                <a:ea typeface="Times New Roman" charset="0"/>
                <a:cs typeface="Times New Roman" charset="0"/>
              </a:endParaRPr>
            </a:p>
          </p:txBody>
        </p:sp>
      </p:grpSp>
    </p:spTree>
    <p:extLst>
      <p:ext uri="{BB962C8B-B14F-4D97-AF65-F5344CB8AC3E}">
        <p14:creationId xmlns:p14="http://schemas.microsoft.com/office/powerpoint/2010/main" xmlns="" val="161227076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Slide Number Placeholder 2"/>
          <p:cNvSpPr>
            <a:spLocks noGrp="1"/>
          </p:cNvSpPr>
          <p:nvPr>
            <p:ph type="sldNum" sz="quarter" idx="12"/>
          </p:nvPr>
        </p:nvSpPr>
        <p:spPr/>
        <p:txBody>
          <a:bodyPr/>
          <a:lstStyle/>
          <a:p>
            <a:pPr>
              <a:defRPr/>
            </a:pPr>
            <a:fld id="{EE8BA90B-08E0-417D-B80B-6C111DDDDC70}" type="slidenum">
              <a:rPr lang="en-US" smtClean="0">
                <a:solidFill>
                  <a:srgbClr val="000000"/>
                </a:solidFill>
              </a:rPr>
              <a:pPr>
                <a:defRPr/>
              </a:pPr>
              <a:t>34</a:t>
            </a:fld>
            <a:endParaRPr lang="en-US" smtClean="0">
              <a:solidFill>
                <a:srgbClr val="000000"/>
              </a:solidFill>
            </a:endParaRPr>
          </a:p>
        </p:txBody>
      </p:sp>
      <p:sp>
        <p:nvSpPr>
          <p:cNvPr id="13" name="Title 12"/>
          <p:cNvSpPr>
            <a:spLocks noGrp="1"/>
          </p:cNvSpPr>
          <p:nvPr>
            <p:ph type="title"/>
          </p:nvPr>
        </p:nvSpPr>
        <p:spPr>
          <a:xfrm>
            <a:off x="1318845" y="175118"/>
            <a:ext cx="7620000" cy="868362"/>
          </a:xfrm>
        </p:spPr>
        <p:txBody>
          <a:bodyPr>
            <a:normAutofit/>
          </a:bodyPr>
          <a:lstStyle/>
          <a:p>
            <a:r>
              <a:rPr lang="en-US" altLang="zh-CN" dirty="0">
                <a:solidFill>
                  <a:schemeClr val="tx2"/>
                </a:solidFill>
              </a:rPr>
              <a:t>Multi-Steps EER Calculation </a:t>
            </a:r>
            <a:endParaRPr lang="en-US" dirty="0">
              <a:solidFill>
                <a:schemeClr val="tx2"/>
              </a:solidFill>
            </a:endParaRPr>
          </a:p>
        </p:txBody>
      </p:sp>
      <p:sp>
        <p:nvSpPr>
          <p:cNvPr id="59396" name="Rectangle 4"/>
          <p:cNvSpPr>
            <a:spLocks noChangeArrowheads="1"/>
          </p:cNvSpPr>
          <p:nvPr/>
        </p:nvSpPr>
        <p:spPr bwMode="auto">
          <a:xfrm>
            <a:off x="0" y="0"/>
            <a:ext cx="9144000" cy="0"/>
          </a:xfrm>
          <a:prstGeom prst="rect">
            <a:avLst/>
          </a:prstGeom>
          <a:noFill/>
          <a:ln w="19050" algn="ctr">
            <a:noFill/>
            <a:miter lim="800000"/>
            <a:headEnd/>
            <a:tailEnd/>
          </a:ln>
        </p:spPr>
        <p:txBody>
          <a:bodyPr wrap="none" anchor="ctr">
            <a:spAutoFit/>
          </a:bodyPr>
          <a:lstStyle/>
          <a:p>
            <a:pPr algn="ctr" eaLnBrk="1" hangingPunct="1">
              <a:spcBef>
                <a:spcPct val="50000"/>
              </a:spcBef>
            </a:pPr>
            <a:endParaRPr lang="en-US" b="1">
              <a:solidFill>
                <a:srgbClr val="000000"/>
              </a:solidFill>
              <a:latin typeface="Times New Roman" pitchFamily="18" charset="0"/>
              <a:cs typeface="Arial" charset="0"/>
            </a:endParaRPr>
          </a:p>
        </p:txBody>
      </p:sp>
      <p:sp>
        <p:nvSpPr>
          <p:cNvPr id="59397" name="Rectangle 2"/>
          <p:cNvSpPr>
            <a:spLocks noChangeArrowheads="1"/>
          </p:cNvSpPr>
          <p:nvPr/>
        </p:nvSpPr>
        <p:spPr bwMode="auto">
          <a:xfrm>
            <a:off x="0" y="0"/>
            <a:ext cx="9144000" cy="0"/>
          </a:xfrm>
          <a:prstGeom prst="rect">
            <a:avLst/>
          </a:prstGeom>
          <a:noFill/>
          <a:ln w="19050" algn="ctr">
            <a:noFill/>
            <a:miter lim="800000"/>
            <a:headEnd/>
            <a:tailEnd/>
          </a:ln>
        </p:spPr>
        <p:txBody>
          <a:bodyPr wrap="none" anchor="ctr">
            <a:spAutoFit/>
          </a:bodyPr>
          <a:lstStyle/>
          <a:p>
            <a:pPr algn="ctr" eaLnBrk="1" hangingPunct="1">
              <a:spcBef>
                <a:spcPct val="50000"/>
              </a:spcBef>
            </a:pPr>
            <a:endParaRPr lang="en-US" b="1">
              <a:solidFill>
                <a:srgbClr val="000000"/>
              </a:solidFill>
              <a:latin typeface="Times New Roman" pitchFamily="18" charset="0"/>
              <a:cs typeface="Arial" charset="0"/>
            </a:endParaRPr>
          </a:p>
        </p:txBody>
      </p:sp>
      <p:sp>
        <p:nvSpPr>
          <p:cNvPr id="43" name="Rectangle 61"/>
          <p:cNvSpPr>
            <a:spLocks noChangeArrowheads="1"/>
          </p:cNvSpPr>
          <p:nvPr/>
        </p:nvSpPr>
        <p:spPr bwMode="auto">
          <a:xfrm>
            <a:off x="527050" y="1220788"/>
            <a:ext cx="7931150" cy="400050"/>
          </a:xfrm>
          <a:prstGeom prst="rect">
            <a:avLst/>
          </a:prstGeom>
          <a:noFill/>
          <a:ln w="9525">
            <a:noFill/>
            <a:miter lim="800000"/>
            <a:headEnd/>
            <a:tailEnd/>
          </a:ln>
        </p:spPr>
        <p:txBody>
          <a:bodyPr>
            <a:spAutoFit/>
          </a:bodyPr>
          <a:lstStyle/>
          <a:p>
            <a:pPr algn="just" eaLnBrk="1" hangingPunct="1">
              <a:spcBef>
                <a:spcPct val="50000"/>
              </a:spcBef>
              <a:buFont typeface="Wingdings" pitchFamily="2" charset="2"/>
              <a:buChar char="§"/>
            </a:pPr>
            <a:r>
              <a:rPr lang="en-US" altLang="zh-CN" sz="2000" b="0" dirty="0">
                <a:latin typeface="Times New Roman" charset="0"/>
                <a:ea typeface="Times New Roman" charset="0"/>
                <a:cs typeface="Times New Roman" charset="0"/>
              </a:rPr>
              <a:t> Expected entropy reduction (EER) of distribution of random variable  Y. </a:t>
            </a:r>
          </a:p>
        </p:txBody>
      </p:sp>
      <p:grpSp>
        <p:nvGrpSpPr>
          <p:cNvPr id="2" name="Group 46"/>
          <p:cNvGrpSpPr/>
          <p:nvPr/>
        </p:nvGrpSpPr>
        <p:grpSpPr>
          <a:xfrm>
            <a:off x="1008951" y="1965578"/>
            <a:ext cx="658812" cy="3716338"/>
            <a:chOff x="1008951" y="1965578"/>
            <a:chExt cx="658812" cy="3716338"/>
          </a:xfrm>
        </p:grpSpPr>
        <p:sp>
          <p:nvSpPr>
            <p:cNvPr id="48" name="Oval 353"/>
            <p:cNvSpPr>
              <a:spLocks noChangeArrowheads="1"/>
            </p:cNvSpPr>
            <p:nvPr/>
          </p:nvSpPr>
          <p:spPr bwMode="auto">
            <a:xfrm>
              <a:off x="1023238" y="2800603"/>
              <a:ext cx="644525" cy="423863"/>
            </a:xfrm>
            <a:prstGeom prst="ellipse">
              <a:avLst/>
            </a:prstGeom>
            <a:solidFill>
              <a:schemeClr val="accent1"/>
            </a:solidFill>
            <a:ln w="19050">
              <a:solidFill>
                <a:schemeClr val="tx1"/>
              </a:solidFill>
              <a:round/>
              <a:headEnd/>
              <a:tailEnd type="none" w="lg" len="lg"/>
            </a:ln>
          </p:spPr>
          <p:txBody>
            <a:bodyPr wrap="none" anchor="ctr"/>
            <a:lstStyle/>
            <a:p>
              <a:pPr algn="ctr">
                <a:spcBef>
                  <a:spcPts val="0"/>
                </a:spcBef>
              </a:pPr>
              <a:r>
                <a:rPr lang="en-US" altLang="zh-CN" sz="1200" b="0" dirty="0">
                  <a:latin typeface="Times New Roman" charset="0"/>
                  <a:ea typeface="Times New Roman" charset="0"/>
                  <a:cs typeface="Times New Roman" charset="0"/>
                </a:rPr>
                <a:t>Shape</a:t>
              </a:r>
            </a:p>
            <a:p>
              <a:pPr algn="ctr">
                <a:spcBef>
                  <a:spcPts val="0"/>
                </a:spcBef>
              </a:pPr>
              <a:r>
                <a:rPr lang="en-US" altLang="zh-CN" sz="1200" b="0" i="1" dirty="0">
                  <a:latin typeface="Times New Roman" charset="0"/>
                  <a:ea typeface="Times New Roman" charset="0"/>
                  <a:cs typeface="Times New Roman" charset="0"/>
                </a:rPr>
                <a:t>X</a:t>
              </a:r>
              <a:r>
                <a:rPr lang="en-US" altLang="zh-CN" sz="1200" b="0" i="1" baseline="-25000" dirty="0">
                  <a:latin typeface="Times New Roman" charset="0"/>
                  <a:ea typeface="Times New Roman" charset="0"/>
                  <a:cs typeface="Times New Roman" charset="0"/>
                </a:rPr>
                <a:t>1</a:t>
              </a:r>
              <a:endParaRPr lang="zh-CN" altLang="en-US" sz="1200" b="0" i="1" baseline="-25000" dirty="0">
                <a:latin typeface="Times New Roman" charset="0"/>
                <a:ea typeface="Times New Roman" charset="0"/>
                <a:cs typeface="Times New Roman" charset="0"/>
              </a:endParaRPr>
            </a:p>
          </p:txBody>
        </p:sp>
        <p:sp>
          <p:nvSpPr>
            <p:cNvPr id="49" name="Oval 354"/>
            <p:cNvSpPr>
              <a:spLocks noChangeArrowheads="1"/>
            </p:cNvSpPr>
            <p:nvPr/>
          </p:nvSpPr>
          <p:spPr bwMode="auto">
            <a:xfrm>
              <a:off x="1008951" y="3595941"/>
              <a:ext cx="644525" cy="423862"/>
            </a:xfrm>
            <a:prstGeom prst="ellipse">
              <a:avLst/>
            </a:prstGeom>
            <a:solidFill>
              <a:schemeClr val="accent1"/>
            </a:solidFill>
            <a:ln w="19050">
              <a:solidFill>
                <a:schemeClr val="tx1"/>
              </a:solidFill>
              <a:round/>
              <a:headEnd/>
              <a:tailEnd type="none" w="lg" len="lg"/>
            </a:ln>
          </p:spPr>
          <p:txBody>
            <a:bodyPr wrap="none" anchor="ctr"/>
            <a:lstStyle/>
            <a:p>
              <a:pPr algn="ctr">
                <a:spcBef>
                  <a:spcPts val="0"/>
                </a:spcBef>
              </a:pPr>
              <a:r>
                <a:rPr lang="en-US" altLang="zh-CN" sz="1200" b="0" dirty="0">
                  <a:latin typeface="Times New Roman" charset="0"/>
                  <a:ea typeface="Times New Roman" charset="0"/>
                  <a:cs typeface="Times New Roman" charset="0"/>
                </a:rPr>
                <a:t>Color</a:t>
              </a:r>
            </a:p>
            <a:p>
              <a:pPr algn="ctr">
                <a:spcBef>
                  <a:spcPts val="0"/>
                </a:spcBef>
              </a:pPr>
              <a:r>
                <a:rPr lang="en-US" altLang="zh-CN" sz="1200" b="0" i="1" dirty="0">
                  <a:latin typeface="Times New Roman" charset="0"/>
                  <a:ea typeface="Times New Roman" charset="0"/>
                  <a:cs typeface="Times New Roman" charset="0"/>
                </a:rPr>
                <a:t>X</a:t>
              </a:r>
              <a:r>
                <a:rPr lang="en-US" altLang="zh-CN" sz="1200" b="0" i="1" baseline="-25000" dirty="0">
                  <a:latin typeface="Times New Roman" charset="0"/>
                  <a:ea typeface="Times New Roman" charset="0"/>
                  <a:cs typeface="Times New Roman" charset="0"/>
                </a:rPr>
                <a:t>2</a:t>
              </a:r>
              <a:endParaRPr lang="zh-CN" altLang="en-US" sz="1200" b="0" i="1" baseline="-25000" dirty="0">
                <a:latin typeface="Times New Roman" charset="0"/>
                <a:ea typeface="Times New Roman" charset="0"/>
                <a:cs typeface="Times New Roman" charset="0"/>
              </a:endParaRPr>
            </a:p>
          </p:txBody>
        </p:sp>
        <p:sp>
          <p:nvSpPr>
            <p:cNvPr id="50" name="Oval 355"/>
            <p:cNvSpPr>
              <a:spLocks noChangeArrowheads="1"/>
            </p:cNvSpPr>
            <p:nvPr/>
          </p:nvSpPr>
          <p:spPr bwMode="auto">
            <a:xfrm>
              <a:off x="1021651" y="4434141"/>
              <a:ext cx="644525" cy="423862"/>
            </a:xfrm>
            <a:prstGeom prst="ellipse">
              <a:avLst/>
            </a:prstGeom>
            <a:solidFill>
              <a:schemeClr val="accent1"/>
            </a:solidFill>
            <a:ln w="19050">
              <a:solidFill>
                <a:schemeClr val="tx1"/>
              </a:solidFill>
              <a:round/>
              <a:headEnd/>
              <a:tailEnd type="none" w="lg" len="lg"/>
            </a:ln>
          </p:spPr>
          <p:txBody>
            <a:bodyPr wrap="none" anchor="ctr"/>
            <a:lstStyle/>
            <a:p>
              <a:pPr algn="ctr">
                <a:spcBef>
                  <a:spcPts val="0"/>
                </a:spcBef>
              </a:pPr>
              <a:r>
                <a:rPr lang="en-US" altLang="zh-CN" sz="1200" b="0" dirty="0">
                  <a:latin typeface="Times New Roman" charset="0"/>
                  <a:ea typeface="Times New Roman" charset="0"/>
                  <a:cs typeface="Times New Roman" charset="0"/>
                </a:rPr>
                <a:t>Texture</a:t>
              </a:r>
            </a:p>
            <a:p>
              <a:pPr algn="ctr">
                <a:spcBef>
                  <a:spcPts val="0"/>
                </a:spcBef>
              </a:pPr>
              <a:r>
                <a:rPr lang="en-US" altLang="zh-CN" sz="1200" b="0" i="1" dirty="0">
                  <a:latin typeface="Times New Roman" charset="0"/>
                  <a:ea typeface="Times New Roman" charset="0"/>
                  <a:cs typeface="Times New Roman" charset="0"/>
                </a:rPr>
                <a:t>X</a:t>
              </a:r>
              <a:r>
                <a:rPr lang="en-US" altLang="zh-CN" sz="1200" b="0" i="1" baseline="-25000" dirty="0">
                  <a:latin typeface="Times New Roman" charset="0"/>
                  <a:ea typeface="Times New Roman" charset="0"/>
                  <a:cs typeface="Times New Roman" charset="0"/>
                </a:rPr>
                <a:t>3</a:t>
              </a:r>
              <a:endParaRPr lang="zh-CN" altLang="en-US" sz="1200" b="0" i="1" baseline="-25000" dirty="0">
                <a:latin typeface="Times New Roman" charset="0"/>
                <a:ea typeface="Times New Roman" charset="0"/>
                <a:cs typeface="Times New Roman" charset="0"/>
              </a:endParaRPr>
            </a:p>
          </p:txBody>
        </p:sp>
        <p:sp>
          <p:nvSpPr>
            <p:cNvPr id="51" name="Oval 356"/>
            <p:cNvSpPr>
              <a:spLocks noChangeArrowheads="1"/>
            </p:cNvSpPr>
            <p:nvPr/>
          </p:nvSpPr>
          <p:spPr bwMode="auto">
            <a:xfrm>
              <a:off x="1008951" y="5258053"/>
              <a:ext cx="644525" cy="423863"/>
            </a:xfrm>
            <a:prstGeom prst="ellipse">
              <a:avLst/>
            </a:prstGeom>
            <a:solidFill>
              <a:schemeClr val="accent1"/>
            </a:solidFill>
            <a:ln w="19050">
              <a:solidFill>
                <a:schemeClr val="tx1"/>
              </a:solidFill>
              <a:round/>
              <a:headEnd/>
              <a:tailEnd type="none" w="lg" len="lg"/>
            </a:ln>
          </p:spPr>
          <p:txBody>
            <a:bodyPr wrap="none" anchor="ctr"/>
            <a:lstStyle/>
            <a:p>
              <a:pPr algn="ctr">
                <a:spcBef>
                  <a:spcPts val="0"/>
                </a:spcBef>
              </a:pPr>
              <a:r>
                <a:rPr lang="en-US" altLang="zh-CN" sz="1200" b="0" dirty="0">
                  <a:latin typeface="Times New Roman" charset="0"/>
                  <a:ea typeface="Times New Roman" charset="0"/>
                  <a:cs typeface="Times New Roman" charset="0"/>
                </a:rPr>
                <a:t>Type</a:t>
              </a:r>
            </a:p>
            <a:p>
              <a:pPr algn="ctr">
                <a:spcBef>
                  <a:spcPts val="0"/>
                </a:spcBef>
              </a:pPr>
              <a:r>
                <a:rPr lang="en-US" altLang="zh-CN" sz="1200" b="0" i="1" dirty="0">
                  <a:latin typeface="Times New Roman" charset="0"/>
                  <a:ea typeface="Times New Roman" charset="0"/>
                  <a:cs typeface="Times New Roman" charset="0"/>
                </a:rPr>
                <a:t>Y</a:t>
              </a:r>
              <a:endParaRPr lang="zh-CN" altLang="en-US" sz="1200" b="0" i="1" baseline="-25000" dirty="0">
                <a:latin typeface="Times New Roman" charset="0"/>
                <a:ea typeface="Times New Roman" charset="0"/>
                <a:cs typeface="Times New Roman" charset="0"/>
              </a:endParaRPr>
            </a:p>
          </p:txBody>
        </p:sp>
        <p:sp>
          <p:nvSpPr>
            <p:cNvPr id="52" name="Line 357"/>
            <p:cNvSpPr>
              <a:spLocks noChangeShapeType="1"/>
            </p:cNvSpPr>
            <p:nvPr/>
          </p:nvSpPr>
          <p:spPr bwMode="auto">
            <a:xfrm>
              <a:off x="1337563" y="3199066"/>
              <a:ext cx="1588" cy="403225"/>
            </a:xfrm>
            <a:prstGeom prst="line">
              <a:avLst/>
            </a:prstGeom>
            <a:noFill/>
            <a:ln w="19050">
              <a:solidFill>
                <a:schemeClr val="tx1"/>
              </a:solidFill>
              <a:round/>
              <a:headEnd/>
              <a:tailEnd type="triangle" w="lg" len="lg"/>
            </a:ln>
          </p:spPr>
          <p:txBody>
            <a:bodyPr wrap="none" anchor="ctr"/>
            <a:lstStyle/>
            <a:p>
              <a:endParaRPr lang="en-US">
                <a:latin typeface="Times New Roman" charset="0"/>
                <a:ea typeface="Times New Roman" charset="0"/>
                <a:cs typeface="Times New Roman" charset="0"/>
              </a:endParaRPr>
            </a:p>
          </p:txBody>
        </p:sp>
        <p:sp>
          <p:nvSpPr>
            <p:cNvPr id="53" name="Line 358"/>
            <p:cNvSpPr>
              <a:spLocks noChangeShapeType="1"/>
            </p:cNvSpPr>
            <p:nvPr/>
          </p:nvSpPr>
          <p:spPr bwMode="auto">
            <a:xfrm>
              <a:off x="1318513" y="4010278"/>
              <a:ext cx="1588" cy="403225"/>
            </a:xfrm>
            <a:prstGeom prst="line">
              <a:avLst/>
            </a:prstGeom>
            <a:noFill/>
            <a:ln w="19050">
              <a:solidFill>
                <a:schemeClr val="tx1"/>
              </a:solidFill>
              <a:round/>
              <a:headEnd/>
              <a:tailEnd type="triangle" w="lg" len="lg"/>
            </a:ln>
          </p:spPr>
          <p:txBody>
            <a:bodyPr wrap="none" anchor="ctr"/>
            <a:lstStyle/>
            <a:p>
              <a:endParaRPr lang="en-US">
                <a:latin typeface="Times New Roman" charset="0"/>
                <a:ea typeface="Times New Roman" charset="0"/>
                <a:cs typeface="Times New Roman" charset="0"/>
              </a:endParaRPr>
            </a:p>
          </p:txBody>
        </p:sp>
        <p:sp>
          <p:nvSpPr>
            <p:cNvPr id="54" name="Line 359"/>
            <p:cNvSpPr>
              <a:spLocks noChangeShapeType="1"/>
            </p:cNvSpPr>
            <p:nvPr/>
          </p:nvSpPr>
          <p:spPr bwMode="auto">
            <a:xfrm>
              <a:off x="1318513" y="4861178"/>
              <a:ext cx="1588" cy="403225"/>
            </a:xfrm>
            <a:prstGeom prst="line">
              <a:avLst/>
            </a:prstGeom>
            <a:noFill/>
            <a:ln w="19050">
              <a:solidFill>
                <a:schemeClr val="tx1"/>
              </a:solidFill>
              <a:round/>
              <a:headEnd/>
              <a:tailEnd type="triangle" w="lg" len="lg"/>
            </a:ln>
          </p:spPr>
          <p:txBody>
            <a:bodyPr wrap="none" anchor="ctr"/>
            <a:lstStyle/>
            <a:p>
              <a:endParaRPr lang="en-US">
                <a:latin typeface="Times New Roman" charset="0"/>
                <a:ea typeface="Times New Roman" charset="0"/>
                <a:cs typeface="Times New Roman" charset="0"/>
              </a:endParaRPr>
            </a:p>
          </p:txBody>
        </p:sp>
        <p:sp>
          <p:nvSpPr>
            <p:cNvPr id="55" name="Oval 362"/>
            <p:cNvSpPr>
              <a:spLocks noChangeArrowheads="1"/>
            </p:cNvSpPr>
            <p:nvPr/>
          </p:nvSpPr>
          <p:spPr bwMode="auto">
            <a:xfrm>
              <a:off x="1018476" y="1965578"/>
              <a:ext cx="644525" cy="423863"/>
            </a:xfrm>
            <a:prstGeom prst="ellipse">
              <a:avLst/>
            </a:prstGeom>
            <a:solidFill>
              <a:schemeClr val="accent1"/>
            </a:solidFill>
            <a:ln w="19050">
              <a:solidFill>
                <a:schemeClr val="tx1"/>
              </a:solidFill>
              <a:round/>
              <a:headEnd/>
              <a:tailEnd type="none" w="lg" len="lg"/>
            </a:ln>
          </p:spPr>
          <p:txBody>
            <a:bodyPr wrap="none" anchor="ctr"/>
            <a:lstStyle/>
            <a:p>
              <a:pPr algn="ctr"/>
              <a:r>
                <a:rPr lang="en-US" altLang="zh-CN" sz="1600" b="0">
                  <a:latin typeface="Times New Roman" charset="0"/>
                  <a:ea typeface="Times New Roman" charset="0"/>
                  <a:cs typeface="Times New Roman" charset="0"/>
                </a:rPr>
                <a:t>?</a:t>
              </a:r>
              <a:endParaRPr lang="zh-CN" altLang="en-US" sz="1600" b="0" baseline="-25000">
                <a:latin typeface="Times New Roman" charset="0"/>
                <a:ea typeface="Times New Roman" charset="0"/>
                <a:cs typeface="Times New Roman" charset="0"/>
              </a:endParaRPr>
            </a:p>
          </p:txBody>
        </p:sp>
        <p:sp>
          <p:nvSpPr>
            <p:cNvPr id="56" name="Line 363"/>
            <p:cNvSpPr>
              <a:spLocks noChangeShapeType="1"/>
            </p:cNvSpPr>
            <p:nvPr/>
          </p:nvSpPr>
          <p:spPr bwMode="auto">
            <a:xfrm>
              <a:off x="1332801" y="2364041"/>
              <a:ext cx="1587" cy="403225"/>
            </a:xfrm>
            <a:prstGeom prst="line">
              <a:avLst/>
            </a:prstGeom>
            <a:noFill/>
            <a:ln w="19050">
              <a:solidFill>
                <a:schemeClr val="tx1"/>
              </a:solidFill>
              <a:round/>
              <a:headEnd/>
              <a:tailEnd type="triangle" w="lg" len="lg"/>
            </a:ln>
          </p:spPr>
          <p:txBody>
            <a:bodyPr wrap="none" anchor="ctr"/>
            <a:lstStyle/>
            <a:p>
              <a:endParaRPr lang="en-US">
                <a:latin typeface="Times New Roman" charset="0"/>
                <a:ea typeface="Times New Roman" charset="0"/>
                <a:cs typeface="Times New Roman" charset="0"/>
              </a:endParaRPr>
            </a:p>
          </p:txBody>
        </p:sp>
        <p:sp>
          <p:nvSpPr>
            <p:cNvPr id="57" name="Oval 364"/>
            <p:cNvSpPr>
              <a:spLocks noChangeArrowheads="1"/>
            </p:cNvSpPr>
            <p:nvPr/>
          </p:nvSpPr>
          <p:spPr bwMode="auto">
            <a:xfrm>
              <a:off x="1018476" y="1965578"/>
              <a:ext cx="644525" cy="423863"/>
            </a:xfrm>
            <a:prstGeom prst="ellipse">
              <a:avLst/>
            </a:prstGeom>
            <a:solidFill>
              <a:schemeClr val="accent1"/>
            </a:solidFill>
            <a:ln w="19050">
              <a:solidFill>
                <a:schemeClr val="tx1"/>
              </a:solidFill>
              <a:round/>
              <a:headEnd/>
              <a:tailEnd type="none" w="lg" len="lg"/>
            </a:ln>
          </p:spPr>
          <p:txBody>
            <a:bodyPr wrap="none" anchor="ctr"/>
            <a:lstStyle/>
            <a:p>
              <a:pPr algn="ctr"/>
              <a:r>
                <a:rPr lang="en-US" altLang="zh-CN" sz="1600" b="0" dirty="0">
                  <a:latin typeface="Times New Roman" charset="0"/>
                  <a:ea typeface="Times New Roman" charset="0"/>
                  <a:cs typeface="Times New Roman" charset="0"/>
                </a:rPr>
                <a:t>?</a:t>
              </a:r>
              <a:endParaRPr lang="zh-CN" altLang="en-US" sz="1600" b="0" baseline="-25000" dirty="0">
                <a:latin typeface="Times New Roman" charset="0"/>
                <a:ea typeface="Times New Roman" charset="0"/>
                <a:cs typeface="Times New Roman" charset="0"/>
              </a:endParaRPr>
            </a:p>
          </p:txBody>
        </p:sp>
      </p:grpSp>
      <p:sp>
        <p:nvSpPr>
          <p:cNvPr id="58" name="Oval 57"/>
          <p:cNvSpPr/>
          <p:nvPr/>
        </p:nvSpPr>
        <p:spPr bwMode="auto">
          <a:xfrm>
            <a:off x="844803" y="2461057"/>
            <a:ext cx="280416" cy="264009"/>
          </a:xfrm>
          <a:prstGeom prst="ellipse">
            <a:avLst/>
          </a:prstGeom>
          <a:ln w="9525">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r>
              <a:rPr kumimoji="0" lang="en-US" sz="1400" b="0" i="0" u="none" strike="noStrike" cap="none" normalizeH="0" baseline="0" dirty="0">
                <a:ln>
                  <a:noFill/>
                </a:ln>
                <a:solidFill>
                  <a:schemeClr val="tx1"/>
                </a:solidFill>
                <a:effectLst/>
                <a:latin typeface="Times New Roman" pitchFamily="18" charset="0"/>
              </a:rPr>
              <a:t>1</a:t>
            </a:r>
          </a:p>
        </p:txBody>
      </p:sp>
      <p:sp>
        <p:nvSpPr>
          <p:cNvPr id="59" name="Oval 58"/>
          <p:cNvSpPr/>
          <p:nvPr/>
        </p:nvSpPr>
        <p:spPr bwMode="auto">
          <a:xfrm>
            <a:off x="659554" y="4047011"/>
            <a:ext cx="280416" cy="264009"/>
          </a:xfrm>
          <a:prstGeom prst="ellipse">
            <a:avLst/>
          </a:prstGeom>
          <a:ln w="9525">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r>
              <a:rPr lang="en-US" sz="1400" b="0" dirty="0">
                <a:solidFill>
                  <a:schemeClr val="tx1"/>
                </a:solidFill>
                <a:latin typeface="Times New Roman" pitchFamily="18" charset="0"/>
              </a:rPr>
              <a:t>2</a:t>
            </a:r>
            <a:endParaRPr kumimoji="0" lang="en-US" sz="1400" b="0" i="0" u="none" strike="noStrike" cap="none" normalizeH="0" baseline="0" dirty="0">
              <a:ln>
                <a:noFill/>
              </a:ln>
              <a:solidFill>
                <a:schemeClr val="tx1"/>
              </a:solidFill>
              <a:effectLst/>
              <a:latin typeface="Times New Roman" pitchFamily="18" charset="0"/>
            </a:endParaRPr>
          </a:p>
        </p:txBody>
      </p:sp>
      <p:sp>
        <p:nvSpPr>
          <p:cNvPr id="60" name="Oval 59"/>
          <p:cNvSpPr/>
          <p:nvPr/>
        </p:nvSpPr>
        <p:spPr bwMode="auto">
          <a:xfrm>
            <a:off x="1541970" y="2461056"/>
            <a:ext cx="280416" cy="264009"/>
          </a:xfrm>
          <a:prstGeom prst="ellipse">
            <a:avLst/>
          </a:prstGeom>
          <a:ln w="9525">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r>
              <a:rPr lang="en-US" sz="1400" b="0" dirty="0">
                <a:solidFill>
                  <a:schemeClr val="tx1"/>
                </a:solidFill>
                <a:latin typeface="Times New Roman" pitchFamily="18" charset="0"/>
              </a:rPr>
              <a:t>3</a:t>
            </a:r>
            <a:endParaRPr kumimoji="0" lang="en-US" sz="1400" b="0" i="0" u="none" strike="noStrike" cap="none" normalizeH="0" baseline="0" dirty="0">
              <a:ln>
                <a:noFill/>
              </a:ln>
              <a:solidFill>
                <a:schemeClr val="tx1"/>
              </a:solidFill>
              <a:effectLst/>
              <a:latin typeface="Times New Roman" pitchFamily="18" charset="0"/>
            </a:endParaRPr>
          </a:p>
        </p:txBody>
      </p:sp>
      <p:cxnSp>
        <p:nvCxnSpPr>
          <p:cNvPr id="61" name="Elbow Connector 54"/>
          <p:cNvCxnSpPr>
            <a:cxnSpLocks noChangeShapeType="1"/>
          </p:cNvCxnSpPr>
          <p:nvPr/>
        </p:nvCxnSpPr>
        <p:spPr bwMode="auto">
          <a:xfrm rot="10800000" flipH="1" flipV="1">
            <a:off x="1015301" y="2178303"/>
            <a:ext cx="6350" cy="1636713"/>
          </a:xfrm>
          <a:prstGeom prst="bentConnector4">
            <a:avLst>
              <a:gd name="adj1" fmla="val -3886898"/>
              <a:gd name="adj2" fmla="val 99981"/>
            </a:avLst>
          </a:prstGeom>
          <a:noFill/>
          <a:ln w="19050">
            <a:solidFill>
              <a:srgbClr val="FF0000"/>
            </a:solidFill>
            <a:round/>
            <a:headEnd/>
            <a:tailEnd type="arrow" w="med" len="med"/>
          </a:ln>
        </p:spPr>
      </p:cxnSp>
      <p:cxnSp>
        <p:nvCxnSpPr>
          <p:cNvPr id="62" name="Elbow Connector 49"/>
          <p:cNvCxnSpPr>
            <a:cxnSpLocks noChangeShapeType="1"/>
          </p:cNvCxnSpPr>
          <p:nvPr/>
        </p:nvCxnSpPr>
        <p:spPr bwMode="auto">
          <a:xfrm>
            <a:off x="1672321" y="2194786"/>
            <a:ext cx="3175" cy="2468562"/>
          </a:xfrm>
          <a:prstGeom prst="bentConnector3">
            <a:avLst>
              <a:gd name="adj1" fmla="val 7248126"/>
            </a:avLst>
          </a:prstGeom>
          <a:noFill/>
          <a:ln w="19050">
            <a:solidFill>
              <a:srgbClr val="008000"/>
            </a:solidFill>
            <a:round/>
            <a:headEnd/>
            <a:tailEnd type="arrow" w="med" len="med"/>
          </a:ln>
        </p:spPr>
      </p:cxnSp>
      <p:cxnSp>
        <p:nvCxnSpPr>
          <p:cNvPr id="63" name="Elbow Connector 54"/>
          <p:cNvCxnSpPr>
            <a:cxnSpLocks noChangeShapeType="1"/>
          </p:cNvCxnSpPr>
          <p:nvPr/>
        </p:nvCxnSpPr>
        <p:spPr bwMode="auto">
          <a:xfrm rot="10800000" flipH="1" flipV="1">
            <a:off x="1016888" y="2996659"/>
            <a:ext cx="6350" cy="1636713"/>
          </a:xfrm>
          <a:prstGeom prst="bentConnector4">
            <a:avLst>
              <a:gd name="adj1" fmla="val -6958903"/>
              <a:gd name="adj2" fmla="val 99981"/>
            </a:avLst>
          </a:prstGeom>
          <a:noFill/>
          <a:ln w="19050">
            <a:solidFill>
              <a:srgbClr val="FF0000"/>
            </a:solidFill>
            <a:round/>
            <a:headEnd/>
            <a:tailEnd type="arrow" w="med" len="med"/>
          </a:ln>
        </p:spPr>
      </p:cxnSp>
      <p:sp>
        <p:nvSpPr>
          <p:cNvPr id="64" name="Text Box 104"/>
          <p:cNvSpPr txBox="1">
            <a:spLocks noChangeArrowheads="1"/>
          </p:cNvSpPr>
          <p:nvPr/>
        </p:nvSpPr>
        <p:spPr bwMode="auto">
          <a:xfrm>
            <a:off x="2200512" y="1811278"/>
            <a:ext cx="5376768" cy="707886"/>
          </a:xfrm>
          <a:prstGeom prst="rect">
            <a:avLst/>
          </a:prstGeom>
          <a:noFill/>
          <a:ln w="9525">
            <a:noFill/>
            <a:miter lim="800000"/>
            <a:headEnd/>
            <a:tailEnd/>
          </a:ln>
        </p:spPr>
        <p:txBody>
          <a:bodyPr wrap="square">
            <a:spAutoFit/>
          </a:bodyPr>
          <a:lstStyle/>
          <a:p>
            <a:pPr algn="l"/>
            <a:r>
              <a:rPr lang="en-US" altLang="zh-CN" sz="2000" b="0" dirty="0">
                <a:solidFill>
                  <a:schemeClr val="tx2"/>
                </a:solidFill>
                <a:latin typeface="Times New Roman" charset="0"/>
                <a:ea typeface="Times New Roman" charset="0"/>
                <a:cs typeface="Times New Roman" charset="0"/>
              </a:rPr>
              <a:t>1.</a:t>
            </a:r>
            <a:r>
              <a:rPr lang="zh-CN" altLang="en-US" sz="2000" b="0" dirty="0">
                <a:solidFill>
                  <a:schemeClr val="tx2"/>
                </a:solidFill>
                <a:latin typeface="Times New Roman" charset="0"/>
                <a:ea typeface="Times New Roman" charset="0"/>
                <a:cs typeface="Times New Roman" charset="0"/>
              </a:rPr>
              <a:t> </a:t>
            </a:r>
            <a:r>
              <a:rPr lang="en-US" altLang="zh-CN" sz="2000" b="0" dirty="0">
                <a:solidFill>
                  <a:schemeClr val="tx2"/>
                </a:solidFill>
                <a:latin typeface="Times New Roman" charset="0"/>
                <a:ea typeface="Times New Roman" charset="0"/>
                <a:cs typeface="Times New Roman" charset="0"/>
              </a:rPr>
              <a:t>Revealing </a:t>
            </a:r>
            <a:r>
              <a:rPr lang="en-US" altLang="zh-CN" sz="2000" i="1" dirty="0">
                <a:solidFill>
                  <a:schemeClr val="tx2"/>
                </a:solidFill>
                <a:latin typeface="Times New Roman" charset="0"/>
                <a:ea typeface="Times New Roman" charset="0"/>
                <a:cs typeface="Times New Roman" charset="0"/>
              </a:rPr>
              <a:t>X</a:t>
            </a:r>
            <a:r>
              <a:rPr lang="en-US" altLang="zh-CN" sz="2000" i="1" baseline="-25000" dirty="0">
                <a:solidFill>
                  <a:schemeClr val="tx2"/>
                </a:solidFill>
                <a:latin typeface="Times New Roman" charset="0"/>
                <a:ea typeface="Times New Roman" charset="0"/>
                <a:cs typeface="Times New Roman" charset="0"/>
              </a:rPr>
              <a:t>1</a:t>
            </a:r>
            <a:r>
              <a:rPr lang="en-US" altLang="zh-CN" sz="2000" i="1" dirty="0">
                <a:solidFill>
                  <a:schemeClr val="tx2"/>
                </a:solidFill>
                <a:latin typeface="Times New Roman" charset="0"/>
                <a:ea typeface="Times New Roman" charset="0"/>
                <a:cs typeface="Times New Roman" charset="0"/>
              </a:rPr>
              <a:t> </a:t>
            </a:r>
            <a:r>
              <a:rPr lang="en-US" altLang="zh-CN" sz="2000" dirty="0">
                <a:solidFill>
                  <a:schemeClr val="tx2"/>
                </a:solidFill>
                <a:latin typeface="Times New Roman" charset="0"/>
                <a:ea typeface="Times New Roman" charset="0"/>
                <a:cs typeface="Times New Roman" charset="0"/>
              </a:rPr>
              <a:t>(Shape) and </a:t>
            </a:r>
            <a:r>
              <a:rPr lang="en-US" altLang="zh-CN" sz="2000" i="1" dirty="0">
                <a:solidFill>
                  <a:schemeClr val="tx2"/>
                </a:solidFill>
                <a:latin typeface="Times New Roman" charset="0"/>
                <a:ea typeface="Times New Roman" charset="0"/>
                <a:cs typeface="Times New Roman" charset="0"/>
              </a:rPr>
              <a:t>X</a:t>
            </a:r>
            <a:r>
              <a:rPr lang="en-US" altLang="zh-CN" sz="2000" i="1" baseline="-25000" dirty="0">
                <a:solidFill>
                  <a:schemeClr val="tx2"/>
                </a:solidFill>
                <a:latin typeface="Times New Roman" charset="0"/>
                <a:ea typeface="Times New Roman" charset="0"/>
                <a:cs typeface="Times New Roman" charset="0"/>
              </a:rPr>
              <a:t>2</a:t>
            </a:r>
            <a:r>
              <a:rPr lang="en-US" altLang="zh-CN" sz="2000" i="1" dirty="0">
                <a:solidFill>
                  <a:schemeClr val="tx2"/>
                </a:solidFill>
                <a:latin typeface="Times New Roman" charset="0"/>
                <a:ea typeface="Times New Roman" charset="0"/>
                <a:cs typeface="Times New Roman" charset="0"/>
              </a:rPr>
              <a:t> </a:t>
            </a:r>
            <a:r>
              <a:rPr lang="en-US" altLang="zh-CN" sz="2000" dirty="0">
                <a:solidFill>
                  <a:schemeClr val="tx2"/>
                </a:solidFill>
                <a:latin typeface="Times New Roman" charset="0"/>
                <a:ea typeface="Times New Roman" charset="0"/>
                <a:cs typeface="Times New Roman" charset="0"/>
              </a:rPr>
              <a:t>(Color) </a:t>
            </a:r>
            <a:r>
              <a:rPr lang="en-US" altLang="zh-CN" sz="2000" b="0" dirty="0">
                <a:solidFill>
                  <a:schemeClr val="tx2"/>
                </a:solidFill>
                <a:latin typeface="Times New Roman" charset="0"/>
                <a:ea typeface="Times New Roman" charset="0"/>
                <a:cs typeface="Times New Roman" charset="0"/>
              </a:rPr>
              <a:t>with no prior cue (two-steps): </a:t>
            </a:r>
            <a:endParaRPr lang="en-US" altLang="zh-CN" sz="2000" dirty="0">
              <a:solidFill>
                <a:schemeClr val="tx2"/>
              </a:solidFill>
              <a:latin typeface="Times New Roman" charset="0"/>
              <a:ea typeface="Times New Roman" charset="0"/>
              <a:cs typeface="Times New Roman" charset="0"/>
            </a:endParaRPr>
          </a:p>
        </p:txBody>
      </p:sp>
      <p:sp>
        <p:nvSpPr>
          <p:cNvPr id="65" name="Text Box 104"/>
          <p:cNvSpPr txBox="1">
            <a:spLocks noChangeArrowheads="1"/>
          </p:cNvSpPr>
          <p:nvPr/>
        </p:nvSpPr>
        <p:spPr bwMode="auto">
          <a:xfrm>
            <a:off x="2206657" y="3089660"/>
            <a:ext cx="6251544" cy="400110"/>
          </a:xfrm>
          <a:prstGeom prst="rect">
            <a:avLst/>
          </a:prstGeom>
          <a:noFill/>
          <a:ln w="9525">
            <a:noFill/>
            <a:miter lim="800000"/>
            <a:headEnd/>
            <a:tailEnd/>
          </a:ln>
        </p:spPr>
        <p:txBody>
          <a:bodyPr wrap="square">
            <a:spAutoFit/>
          </a:bodyPr>
          <a:lstStyle/>
          <a:p>
            <a:pPr algn="l"/>
            <a:r>
              <a:rPr lang="en-US" altLang="zh-CN" sz="2000" b="0" dirty="0">
                <a:solidFill>
                  <a:schemeClr val="tx2"/>
                </a:solidFill>
                <a:latin typeface="Times New Roman" charset="0"/>
                <a:ea typeface="Times New Roman" charset="0"/>
                <a:cs typeface="Times New Roman" charset="0"/>
              </a:rPr>
              <a:t>2. Revealing </a:t>
            </a:r>
            <a:r>
              <a:rPr lang="en-US" altLang="zh-CN" sz="2000" i="1" dirty="0">
                <a:solidFill>
                  <a:schemeClr val="tx2"/>
                </a:solidFill>
                <a:latin typeface="Times New Roman" charset="0"/>
                <a:ea typeface="Times New Roman" charset="0"/>
                <a:cs typeface="Times New Roman" charset="0"/>
              </a:rPr>
              <a:t>X</a:t>
            </a:r>
            <a:r>
              <a:rPr lang="en-US" altLang="zh-CN" sz="2000" i="1" baseline="-25000" dirty="0">
                <a:solidFill>
                  <a:schemeClr val="tx2"/>
                </a:solidFill>
                <a:latin typeface="Times New Roman" charset="0"/>
                <a:ea typeface="Times New Roman" charset="0"/>
                <a:cs typeface="Times New Roman" charset="0"/>
              </a:rPr>
              <a:t>3</a:t>
            </a:r>
            <a:r>
              <a:rPr lang="en-US" altLang="zh-CN" sz="2000" i="1" dirty="0">
                <a:solidFill>
                  <a:schemeClr val="tx2"/>
                </a:solidFill>
                <a:latin typeface="Times New Roman" charset="0"/>
                <a:ea typeface="Times New Roman" charset="0"/>
                <a:cs typeface="Times New Roman" charset="0"/>
              </a:rPr>
              <a:t> </a:t>
            </a:r>
            <a:r>
              <a:rPr lang="en-US" altLang="zh-CN" sz="2000" dirty="0">
                <a:solidFill>
                  <a:schemeClr val="tx2"/>
                </a:solidFill>
                <a:latin typeface="Times New Roman" charset="0"/>
                <a:ea typeface="Times New Roman" charset="0"/>
                <a:cs typeface="Times New Roman" charset="0"/>
              </a:rPr>
              <a:t>(Texture)</a:t>
            </a:r>
            <a:r>
              <a:rPr lang="en-US" altLang="zh-CN" sz="2000" b="0" dirty="0">
                <a:solidFill>
                  <a:schemeClr val="tx2"/>
                </a:solidFill>
                <a:latin typeface="Times New Roman" charset="0"/>
                <a:ea typeface="Times New Roman" charset="0"/>
                <a:cs typeface="Times New Roman" charset="0"/>
              </a:rPr>
              <a:t> knowing </a:t>
            </a:r>
            <a:r>
              <a:rPr lang="en-US" altLang="zh-CN" sz="2000" b="0" i="1" dirty="0">
                <a:solidFill>
                  <a:schemeClr val="tx2"/>
                </a:solidFill>
                <a:latin typeface="Times New Roman" charset="0"/>
                <a:ea typeface="Times New Roman" charset="0"/>
                <a:cs typeface="Times New Roman" charset="0"/>
              </a:rPr>
              <a:t>X</a:t>
            </a:r>
            <a:r>
              <a:rPr lang="en-US" altLang="zh-CN" sz="2000" b="0" i="1" baseline="-25000" dirty="0">
                <a:solidFill>
                  <a:schemeClr val="tx2"/>
                </a:solidFill>
                <a:latin typeface="Times New Roman" charset="0"/>
                <a:ea typeface="Times New Roman" charset="0"/>
                <a:cs typeface="Times New Roman" charset="0"/>
              </a:rPr>
              <a:t>1</a:t>
            </a:r>
            <a:r>
              <a:rPr lang="en-US" altLang="zh-CN" sz="2000" b="0" i="1" dirty="0">
                <a:solidFill>
                  <a:schemeClr val="tx2"/>
                </a:solidFill>
                <a:latin typeface="Times New Roman" charset="0"/>
                <a:ea typeface="Times New Roman" charset="0"/>
                <a:cs typeface="Times New Roman" charset="0"/>
              </a:rPr>
              <a:t> </a:t>
            </a:r>
            <a:r>
              <a:rPr lang="en-US" altLang="zh-CN" sz="2000" b="0" dirty="0">
                <a:solidFill>
                  <a:schemeClr val="tx2"/>
                </a:solidFill>
                <a:latin typeface="Times New Roman" charset="0"/>
                <a:ea typeface="Times New Roman" charset="0"/>
                <a:cs typeface="Times New Roman" charset="0"/>
              </a:rPr>
              <a:t>(Shape) (two-steps):</a:t>
            </a:r>
            <a:endParaRPr lang="en-US" altLang="zh-CN" sz="2000" dirty="0">
              <a:solidFill>
                <a:schemeClr val="tx2"/>
              </a:solidFill>
              <a:latin typeface="Times New Roman" charset="0"/>
              <a:ea typeface="Times New Roman" charset="0"/>
              <a:cs typeface="Times New Roman" charset="0"/>
            </a:endParaRPr>
          </a:p>
        </p:txBody>
      </p:sp>
      <p:sp>
        <p:nvSpPr>
          <p:cNvPr id="66" name="Text Box 104"/>
          <p:cNvSpPr txBox="1">
            <a:spLocks noChangeArrowheads="1"/>
          </p:cNvSpPr>
          <p:nvPr/>
        </p:nvSpPr>
        <p:spPr bwMode="auto">
          <a:xfrm>
            <a:off x="2455513" y="5036891"/>
            <a:ext cx="6231287" cy="400110"/>
          </a:xfrm>
          <a:prstGeom prst="rect">
            <a:avLst/>
          </a:prstGeom>
          <a:noFill/>
          <a:ln w="9525">
            <a:noFill/>
            <a:miter lim="800000"/>
            <a:headEnd/>
            <a:tailEnd/>
          </a:ln>
        </p:spPr>
        <p:txBody>
          <a:bodyPr wrap="square">
            <a:spAutoFit/>
          </a:bodyPr>
          <a:lstStyle/>
          <a:p>
            <a:r>
              <a:rPr lang="en-US" altLang="zh-CN" sz="2000" b="0" i="1" dirty="0">
                <a:solidFill>
                  <a:schemeClr val="tx2"/>
                </a:solidFill>
                <a:latin typeface="Times New Roman" charset="0"/>
                <a:ea typeface="Times New Roman" charset="0"/>
                <a:cs typeface="Times New Roman" charset="0"/>
              </a:rPr>
              <a:t> EER</a:t>
            </a:r>
            <a:r>
              <a:rPr lang="en-US" altLang="zh-CN" sz="2000" b="0" dirty="0">
                <a:solidFill>
                  <a:schemeClr val="tx2"/>
                </a:solidFill>
                <a:latin typeface="Times New Roman" charset="0"/>
                <a:ea typeface="Times New Roman" charset="0"/>
                <a:cs typeface="Times New Roman" charset="0"/>
              </a:rPr>
              <a:t> (</a:t>
            </a:r>
            <a:r>
              <a:rPr lang="en-US" altLang="zh-CN" sz="2000" b="0" i="1" dirty="0">
                <a:solidFill>
                  <a:schemeClr val="tx2"/>
                </a:solidFill>
                <a:latin typeface="Times New Roman" charset="0"/>
                <a:ea typeface="Times New Roman" charset="0"/>
                <a:cs typeface="Times New Roman" charset="0"/>
              </a:rPr>
              <a:t>X</a:t>
            </a:r>
            <a:r>
              <a:rPr lang="en-US" altLang="zh-CN" sz="2000" b="0" i="1" baseline="-25000" dirty="0">
                <a:solidFill>
                  <a:schemeClr val="tx2"/>
                </a:solidFill>
                <a:latin typeface="Times New Roman" charset="0"/>
                <a:ea typeface="Times New Roman" charset="0"/>
                <a:cs typeface="Times New Roman" charset="0"/>
              </a:rPr>
              <a:t>1</a:t>
            </a:r>
            <a:r>
              <a:rPr lang="en-US" altLang="zh-CN" sz="2000" b="0" dirty="0">
                <a:solidFill>
                  <a:schemeClr val="tx2"/>
                </a:solidFill>
                <a:latin typeface="Times New Roman" charset="0"/>
                <a:ea typeface="Times New Roman" charset="0"/>
                <a:cs typeface="Times New Roman" charset="0"/>
              </a:rPr>
              <a:t>, </a:t>
            </a:r>
            <a:r>
              <a:rPr lang="en-US" altLang="zh-CN" sz="2000" b="0" i="1" dirty="0">
                <a:solidFill>
                  <a:schemeClr val="tx2"/>
                </a:solidFill>
                <a:latin typeface="Times New Roman" charset="0"/>
                <a:ea typeface="Times New Roman" charset="0"/>
                <a:cs typeface="Times New Roman" charset="0"/>
              </a:rPr>
              <a:t>X</a:t>
            </a:r>
            <a:r>
              <a:rPr lang="en-US" altLang="zh-CN" sz="2000" b="0" i="1" baseline="-25000" dirty="0">
                <a:solidFill>
                  <a:schemeClr val="tx2"/>
                </a:solidFill>
                <a:latin typeface="Times New Roman" charset="0"/>
                <a:ea typeface="Times New Roman" charset="0"/>
                <a:cs typeface="Times New Roman" charset="0"/>
              </a:rPr>
              <a:t>2</a:t>
            </a:r>
            <a:r>
              <a:rPr lang="en-US" altLang="zh-CN" sz="2000" b="0" baseline="-25000" dirty="0">
                <a:solidFill>
                  <a:schemeClr val="tx2"/>
                </a:solidFill>
                <a:latin typeface="Times New Roman" charset="0"/>
                <a:ea typeface="Times New Roman" charset="0"/>
                <a:cs typeface="Times New Roman" charset="0"/>
              </a:rPr>
              <a:t> </a:t>
            </a:r>
            <a:r>
              <a:rPr lang="en-US" altLang="zh-CN" sz="2000" b="0" dirty="0">
                <a:solidFill>
                  <a:schemeClr val="tx2"/>
                </a:solidFill>
                <a:latin typeface="Times New Roman" charset="0"/>
                <a:ea typeface="Times New Roman" charset="0"/>
                <a:cs typeface="Times New Roman" charset="0"/>
              </a:rPr>
              <a:t>, </a:t>
            </a:r>
            <a:r>
              <a:rPr lang="en-US" altLang="zh-CN" sz="2000" b="0" i="1" dirty="0">
                <a:solidFill>
                  <a:schemeClr val="tx2"/>
                </a:solidFill>
                <a:latin typeface="Times New Roman" charset="0"/>
                <a:ea typeface="Times New Roman" charset="0"/>
                <a:cs typeface="Times New Roman" charset="0"/>
              </a:rPr>
              <a:t>X</a:t>
            </a:r>
            <a:r>
              <a:rPr lang="en-US" altLang="zh-CN" sz="2000" b="0" i="1" baseline="-25000" dirty="0">
                <a:solidFill>
                  <a:schemeClr val="tx2"/>
                </a:solidFill>
                <a:latin typeface="Times New Roman" charset="0"/>
                <a:ea typeface="Times New Roman" charset="0"/>
                <a:cs typeface="Times New Roman" charset="0"/>
              </a:rPr>
              <a:t>3</a:t>
            </a:r>
            <a:r>
              <a:rPr lang="en-US" altLang="zh-CN" sz="2000" b="0" dirty="0">
                <a:solidFill>
                  <a:schemeClr val="tx2"/>
                </a:solidFill>
                <a:latin typeface="Times New Roman" charset="0"/>
                <a:ea typeface="Times New Roman" charset="0"/>
                <a:cs typeface="Times New Roman" charset="0"/>
              </a:rPr>
              <a:t>) = </a:t>
            </a:r>
            <a:r>
              <a:rPr lang="en-US" altLang="zh-CN" sz="2000" b="0" i="1" dirty="0" smtClean="0">
                <a:solidFill>
                  <a:schemeClr val="tx2"/>
                </a:solidFill>
                <a:latin typeface="Times New Roman" charset="0"/>
                <a:ea typeface="Times New Roman" charset="0"/>
                <a:cs typeface="Times New Roman" charset="0"/>
              </a:rPr>
              <a:t>H</a:t>
            </a:r>
            <a:r>
              <a:rPr lang="en-US" altLang="zh-CN" sz="2000" b="0" dirty="0" smtClean="0">
                <a:solidFill>
                  <a:schemeClr val="tx2"/>
                </a:solidFill>
                <a:latin typeface="Times New Roman" charset="0"/>
                <a:ea typeface="Times New Roman" charset="0"/>
                <a:cs typeface="Times New Roman" charset="0"/>
              </a:rPr>
              <a:t>(P(</a:t>
            </a:r>
            <a:r>
              <a:rPr lang="en-US" altLang="zh-CN" sz="2000" b="0" i="1" dirty="0" smtClean="0">
                <a:solidFill>
                  <a:schemeClr val="tx2"/>
                </a:solidFill>
                <a:latin typeface="Times New Roman" charset="0"/>
                <a:ea typeface="Times New Roman" charset="0"/>
                <a:cs typeface="Times New Roman" charset="0"/>
              </a:rPr>
              <a:t>Y </a:t>
            </a:r>
            <a:r>
              <a:rPr lang="en-US" altLang="zh-CN" sz="2000" b="0" dirty="0" smtClean="0">
                <a:solidFill>
                  <a:schemeClr val="tx2"/>
                </a:solidFill>
                <a:latin typeface="Times New Roman" charset="0"/>
                <a:ea typeface="Times New Roman" charset="0"/>
                <a:cs typeface="Times New Roman" charset="0"/>
              </a:rPr>
              <a:t>)) </a:t>
            </a:r>
            <a:r>
              <a:rPr lang="en-US" altLang="zh-CN" sz="2000" b="0" dirty="0">
                <a:solidFill>
                  <a:schemeClr val="tx2"/>
                </a:solidFill>
                <a:latin typeface="Times New Roman" charset="0"/>
                <a:ea typeface="Times New Roman" charset="0"/>
                <a:cs typeface="Times New Roman" charset="0"/>
              </a:rPr>
              <a:t>– </a:t>
            </a:r>
            <a:r>
              <a:rPr lang="en-US" altLang="zh-CN" sz="2000" b="0" i="1" dirty="0" smtClean="0">
                <a:solidFill>
                  <a:schemeClr val="tx2"/>
                </a:solidFill>
                <a:latin typeface="Times New Roman" charset="0"/>
                <a:ea typeface="Times New Roman" charset="0"/>
                <a:cs typeface="Times New Roman" charset="0"/>
              </a:rPr>
              <a:t>H</a:t>
            </a:r>
            <a:r>
              <a:rPr lang="en-US" altLang="zh-CN" sz="2000" b="0" dirty="0" smtClean="0">
                <a:solidFill>
                  <a:schemeClr val="tx2"/>
                </a:solidFill>
                <a:latin typeface="Times New Roman" charset="0"/>
                <a:ea typeface="Times New Roman" charset="0"/>
                <a:cs typeface="Times New Roman" charset="0"/>
              </a:rPr>
              <a:t>(P(</a:t>
            </a:r>
            <a:r>
              <a:rPr lang="en-US" altLang="zh-CN" sz="2000" b="0" i="1" dirty="0" smtClean="0">
                <a:solidFill>
                  <a:schemeClr val="tx2"/>
                </a:solidFill>
                <a:latin typeface="Times New Roman" charset="0"/>
                <a:ea typeface="Times New Roman" charset="0"/>
                <a:cs typeface="Times New Roman" charset="0"/>
              </a:rPr>
              <a:t>Y </a:t>
            </a:r>
            <a:r>
              <a:rPr lang="en-US" altLang="zh-CN" sz="2000" b="0" dirty="0" smtClean="0">
                <a:solidFill>
                  <a:schemeClr val="tx2"/>
                </a:solidFill>
                <a:latin typeface="Times New Roman" charset="0"/>
                <a:ea typeface="Times New Roman" charset="0"/>
                <a:cs typeface="Times New Roman" charset="0"/>
              </a:rPr>
              <a:t>|</a:t>
            </a:r>
            <a:r>
              <a:rPr lang="en-US" altLang="zh-CN" sz="2000" b="0" i="1" dirty="0">
                <a:solidFill>
                  <a:schemeClr val="tx2"/>
                </a:solidFill>
                <a:latin typeface="Times New Roman" charset="0"/>
                <a:ea typeface="Times New Roman" charset="0"/>
                <a:cs typeface="Times New Roman" charset="0"/>
              </a:rPr>
              <a:t>X</a:t>
            </a:r>
            <a:r>
              <a:rPr lang="en-US" altLang="zh-CN" sz="2000" b="0" i="1" baseline="-25000" dirty="0">
                <a:solidFill>
                  <a:schemeClr val="tx2"/>
                </a:solidFill>
                <a:latin typeface="Times New Roman" charset="0"/>
                <a:ea typeface="Times New Roman" charset="0"/>
                <a:cs typeface="Times New Roman" charset="0"/>
              </a:rPr>
              <a:t>1</a:t>
            </a:r>
            <a:r>
              <a:rPr lang="en-US" altLang="zh-CN" sz="2000" b="0" dirty="0">
                <a:solidFill>
                  <a:schemeClr val="tx2"/>
                </a:solidFill>
                <a:latin typeface="Times New Roman" charset="0"/>
                <a:ea typeface="Times New Roman" charset="0"/>
                <a:cs typeface="Times New Roman" charset="0"/>
              </a:rPr>
              <a:t>, </a:t>
            </a:r>
            <a:r>
              <a:rPr lang="en-US" altLang="zh-CN" sz="2000" b="0" i="1" dirty="0">
                <a:solidFill>
                  <a:schemeClr val="tx2"/>
                </a:solidFill>
                <a:latin typeface="Times New Roman" charset="0"/>
                <a:ea typeface="Times New Roman" charset="0"/>
                <a:cs typeface="Times New Roman" charset="0"/>
              </a:rPr>
              <a:t>X</a:t>
            </a:r>
            <a:r>
              <a:rPr lang="en-US" altLang="zh-CN" sz="2000" b="0" i="1" baseline="-25000" dirty="0">
                <a:solidFill>
                  <a:schemeClr val="tx2"/>
                </a:solidFill>
                <a:latin typeface="Times New Roman" charset="0"/>
                <a:ea typeface="Times New Roman" charset="0"/>
                <a:cs typeface="Times New Roman" charset="0"/>
              </a:rPr>
              <a:t>2</a:t>
            </a:r>
            <a:r>
              <a:rPr lang="en-US" altLang="zh-CN" sz="2000" b="0" baseline="-25000" dirty="0">
                <a:solidFill>
                  <a:schemeClr val="tx2"/>
                </a:solidFill>
                <a:latin typeface="Times New Roman" charset="0"/>
                <a:ea typeface="Times New Roman" charset="0"/>
                <a:cs typeface="Times New Roman" charset="0"/>
              </a:rPr>
              <a:t> </a:t>
            </a:r>
            <a:r>
              <a:rPr lang="en-US" altLang="zh-CN" sz="2000" b="0" dirty="0">
                <a:solidFill>
                  <a:schemeClr val="tx2"/>
                </a:solidFill>
                <a:latin typeface="Times New Roman" charset="0"/>
                <a:ea typeface="Times New Roman" charset="0"/>
                <a:cs typeface="Times New Roman" charset="0"/>
              </a:rPr>
              <a:t>, </a:t>
            </a:r>
            <a:r>
              <a:rPr lang="en-US" altLang="zh-CN" sz="2000" b="0" i="1" dirty="0">
                <a:solidFill>
                  <a:schemeClr val="tx2"/>
                </a:solidFill>
                <a:latin typeface="Times New Roman" charset="0"/>
                <a:ea typeface="Times New Roman" charset="0"/>
                <a:cs typeface="Times New Roman" charset="0"/>
              </a:rPr>
              <a:t>X</a:t>
            </a:r>
            <a:r>
              <a:rPr lang="en-US" altLang="zh-CN" sz="2000" b="0" i="1" baseline="-25000" dirty="0">
                <a:solidFill>
                  <a:schemeClr val="tx2"/>
                </a:solidFill>
                <a:latin typeface="Times New Roman" charset="0"/>
                <a:ea typeface="Times New Roman" charset="0"/>
                <a:cs typeface="Times New Roman" charset="0"/>
              </a:rPr>
              <a:t>3</a:t>
            </a:r>
            <a:r>
              <a:rPr lang="en-US" altLang="zh-CN" sz="2000" b="0" dirty="0">
                <a:solidFill>
                  <a:schemeClr val="tx2"/>
                </a:solidFill>
                <a:latin typeface="Times New Roman" charset="0"/>
                <a:ea typeface="Times New Roman" charset="0"/>
                <a:cs typeface="Times New Roman" charset="0"/>
              </a:rPr>
              <a:t>))</a:t>
            </a:r>
            <a:r>
              <a:rPr lang="en-US" altLang="zh-CN" sz="2000" dirty="0">
                <a:solidFill>
                  <a:schemeClr val="tx2"/>
                </a:solidFill>
                <a:latin typeface="Times New Roman" charset="0"/>
                <a:ea typeface="Times New Roman" charset="0"/>
                <a:cs typeface="Times New Roman" charset="0"/>
              </a:rPr>
              <a:t> </a:t>
            </a:r>
          </a:p>
        </p:txBody>
      </p:sp>
      <p:sp>
        <p:nvSpPr>
          <p:cNvPr id="67" name="Rectangle 66"/>
          <p:cNvSpPr/>
          <p:nvPr/>
        </p:nvSpPr>
        <p:spPr>
          <a:xfrm>
            <a:off x="2534974" y="2595593"/>
            <a:ext cx="4488729" cy="400110"/>
          </a:xfrm>
          <a:prstGeom prst="rect">
            <a:avLst/>
          </a:prstGeom>
        </p:spPr>
        <p:txBody>
          <a:bodyPr wrap="none">
            <a:spAutoFit/>
          </a:bodyPr>
          <a:lstStyle/>
          <a:p>
            <a:r>
              <a:rPr lang="en-US" altLang="zh-CN" sz="2000" b="0" i="1" dirty="0">
                <a:solidFill>
                  <a:schemeClr val="tx2"/>
                </a:solidFill>
                <a:latin typeface="Times New Roman" charset="0"/>
                <a:ea typeface="Times New Roman" charset="0"/>
                <a:cs typeface="Times New Roman" charset="0"/>
              </a:rPr>
              <a:t>EER</a:t>
            </a:r>
            <a:r>
              <a:rPr lang="en-US" altLang="zh-CN" sz="2000" b="0" dirty="0">
                <a:solidFill>
                  <a:schemeClr val="tx2"/>
                </a:solidFill>
                <a:latin typeface="Times New Roman" charset="0"/>
                <a:ea typeface="Times New Roman" charset="0"/>
                <a:cs typeface="Times New Roman" charset="0"/>
              </a:rPr>
              <a:t> (</a:t>
            </a:r>
            <a:r>
              <a:rPr lang="en-US" altLang="zh-CN" sz="2000" b="0" i="1" dirty="0">
                <a:solidFill>
                  <a:schemeClr val="tx2"/>
                </a:solidFill>
                <a:latin typeface="Times New Roman" charset="0"/>
                <a:ea typeface="Times New Roman" charset="0"/>
                <a:cs typeface="Times New Roman" charset="0"/>
              </a:rPr>
              <a:t>X</a:t>
            </a:r>
            <a:r>
              <a:rPr lang="en-US" altLang="zh-CN" sz="2000" b="0" i="1" baseline="-25000" dirty="0">
                <a:solidFill>
                  <a:schemeClr val="tx2"/>
                </a:solidFill>
                <a:latin typeface="Times New Roman" charset="0"/>
                <a:ea typeface="Times New Roman" charset="0"/>
                <a:cs typeface="Times New Roman" charset="0"/>
              </a:rPr>
              <a:t>1</a:t>
            </a:r>
            <a:r>
              <a:rPr lang="en-US" altLang="zh-CN" sz="2000" b="0" dirty="0">
                <a:solidFill>
                  <a:schemeClr val="tx2"/>
                </a:solidFill>
                <a:latin typeface="Times New Roman" charset="0"/>
                <a:ea typeface="Times New Roman" charset="0"/>
                <a:cs typeface="Times New Roman" charset="0"/>
              </a:rPr>
              <a:t>, </a:t>
            </a:r>
            <a:r>
              <a:rPr lang="en-US" altLang="zh-CN" sz="2000" b="0" i="1" dirty="0">
                <a:solidFill>
                  <a:schemeClr val="tx2"/>
                </a:solidFill>
                <a:latin typeface="Times New Roman" charset="0"/>
                <a:ea typeface="Times New Roman" charset="0"/>
                <a:cs typeface="Times New Roman" charset="0"/>
              </a:rPr>
              <a:t>X</a:t>
            </a:r>
            <a:r>
              <a:rPr lang="en-US" altLang="zh-CN" sz="2000" b="0" i="1" baseline="-25000" dirty="0">
                <a:solidFill>
                  <a:schemeClr val="tx2"/>
                </a:solidFill>
                <a:latin typeface="Times New Roman" charset="0"/>
                <a:ea typeface="Times New Roman" charset="0"/>
                <a:cs typeface="Times New Roman" charset="0"/>
              </a:rPr>
              <a:t>2</a:t>
            </a:r>
            <a:r>
              <a:rPr lang="en-US" altLang="zh-CN" sz="2000" b="0" dirty="0">
                <a:solidFill>
                  <a:schemeClr val="tx2"/>
                </a:solidFill>
                <a:latin typeface="Times New Roman" charset="0"/>
                <a:ea typeface="Times New Roman" charset="0"/>
                <a:cs typeface="Times New Roman" charset="0"/>
              </a:rPr>
              <a:t>) = </a:t>
            </a:r>
            <a:r>
              <a:rPr lang="en-US" altLang="zh-CN" sz="2000" b="0" i="1" dirty="0" smtClean="0">
                <a:solidFill>
                  <a:schemeClr val="tx2"/>
                </a:solidFill>
                <a:latin typeface="Times New Roman" charset="0"/>
                <a:ea typeface="Times New Roman" charset="0"/>
                <a:cs typeface="Times New Roman" charset="0"/>
              </a:rPr>
              <a:t>H</a:t>
            </a:r>
            <a:r>
              <a:rPr lang="en-US" altLang="zh-CN" sz="2000" b="0" dirty="0" smtClean="0">
                <a:solidFill>
                  <a:schemeClr val="tx2"/>
                </a:solidFill>
                <a:latin typeface="Times New Roman" charset="0"/>
                <a:ea typeface="Times New Roman" charset="0"/>
                <a:cs typeface="Times New Roman" charset="0"/>
              </a:rPr>
              <a:t>(P(</a:t>
            </a:r>
            <a:r>
              <a:rPr lang="en-US" altLang="zh-CN" sz="2000" b="0" i="1" dirty="0" smtClean="0">
                <a:solidFill>
                  <a:schemeClr val="tx2"/>
                </a:solidFill>
                <a:latin typeface="Times New Roman" charset="0"/>
                <a:ea typeface="Times New Roman" charset="0"/>
                <a:cs typeface="Times New Roman" charset="0"/>
              </a:rPr>
              <a:t>Y </a:t>
            </a:r>
            <a:r>
              <a:rPr lang="en-US" altLang="zh-CN" sz="2000" b="0" dirty="0" smtClean="0">
                <a:solidFill>
                  <a:schemeClr val="tx2"/>
                </a:solidFill>
                <a:latin typeface="Times New Roman" charset="0"/>
                <a:ea typeface="Times New Roman" charset="0"/>
                <a:cs typeface="Times New Roman" charset="0"/>
              </a:rPr>
              <a:t>)) </a:t>
            </a:r>
            <a:r>
              <a:rPr lang="en-US" altLang="zh-CN" sz="2000" b="0" dirty="0">
                <a:solidFill>
                  <a:schemeClr val="tx2"/>
                </a:solidFill>
                <a:latin typeface="Times New Roman" charset="0"/>
                <a:ea typeface="Times New Roman" charset="0"/>
                <a:cs typeface="Times New Roman" charset="0"/>
              </a:rPr>
              <a:t>– </a:t>
            </a:r>
            <a:r>
              <a:rPr lang="en-US" altLang="zh-CN" sz="2000" b="0" i="1" dirty="0" smtClean="0">
                <a:solidFill>
                  <a:schemeClr val="tx2"/>
                </a:solidFill>
                <a:latin typeface="Times New Roman" charset="0"/>
                <a:ea typeface="Times New Roman" charset="0"/>
                <a:cs typeface="Times New Roman" charset="0"/>
              </a:rPr>
              <a:t>H</a:t>
            </a:r>
            <a:r>
              <a:rPr lang="en-US" altLang="zh-CN" sz="2000" b="0" dirty="0" smtClean="0">
                <a:solidFill>
                  <a:schemeClr val="tx2"/>
                </a:solidFill>
                <a:latin typeface="Times New Roman" charset="0"/>
                <a:ea typeface="Times New Roman" charset="0"/>
                <a:cs typeface="Times New Roman" charset="0"/>
              </a:rPr>
              <a:t>(P(</a:t>
            </a:r>
            <a:r>
              <a:rPr lang="en-US" altLang="zh-CN" sz="2000" b="0" i="1" dirty="0" smtClean="0">
                <a:solidFill>
                  <a:schemeClr val="tx2"/>
                </a:solidFill>
                <a:latin typeface="Times New Roman" charset="0"/>
                <a:ea typeface="Times New Roman" charset="0"/>
                <a:cs typeface="Times New Roman" charset="0"/>
              </a:rPr>
              <a:t>Y </a:t>
            </a:r>
            <a:r>
              <a:rPr lang="en-US" altLang="zh-CN" sz="2000" b="0" dirty="0" smtClean="0">
                <a:solidFill>
                  <a:schemeClr val="tx2"/>
                </a:solidFill>
                <a:latin typeface="Times New Roman" charset="0"/>
                <a:ea typeface="Times New Roman" charset="0"/>
                <a:cs typeface="Times New Roman" charset="0"/>
              </a:rPr>
              <a:t>|</a:t>
            </a:r>
            <a:r>
              <a:rPr lang="en-US" altLang="zh-CN" sz="2000" b="0" i="1" dirty="0">
                <a:solidFill>
                  <a:schemeClr val="tx2"/>
                </a:solidFill>
                <a:latin typeface="Times New Roman" charset="0"/>
                <a:ea typeface="Times New Roman" charset="0"/>
                <a:cs typeface="Times New Roman" charset="0"/>
              </a:rPr>
              <a:t>X</a:t>
            </a:r>
            <a:r>
              <a:rPr lang="en-US" altLang="zh-CN" sz="2000" b="0" i="1" baseline="-25000" dirty="0">
                <a:solidFill>
                  <a:schemeClr val="tx2"/>
                </a:solidFill>
                <a:latin typeface="Times New Roman" charset="0"/>
                <a:ea typeface="Times New Roman" charset="0"/>
                <a:cs typeface="Times New Roman" charset="0"/>
              </a:rPr>
              <a:t>1</a:t>
            </a:r>
            <a:r>
              <a:rPr lang="en-US" altLang="zh-CN" sz="2000" b="0" baseline="-25000" dirty="0">
                <a:solidFill>
                  <a:schemeClr val="tx2"/>
                </a:solidFill>
                <a:latin typeface="Times New Roman" charset="0"/>
                <a:ea typeface="Times New Roman" charset="0"/>
                <a:cs typeface="Times New Roman" charset="0"/>
              </a:rPr>
              <a:t>,</a:t>
            </a:r>
            <a:r>
              <a:rPr lang="en-US" altLang="zh-CN" sz="2000" b="0" dirty="0">
                <a:solidFill>
                  <a:schemeClr val="tx2"/>
                </a:solidFill>
                <a:latin typeface="Times New Roman" charset="0"/>
                <a:ea typeface="Times New Roman" charset="0"/>
                <a:cs typeface="Times New Roman" charset="0"/>
              </a:rPr>
              <a:t> </a:t>
            </a:r>
            <a:r>
              <a:rPr lang="en-US" altLang="zh-CN" sz="2000" b="0" i="1" dirty="0">
                <a:solidFill>
                  <a:schemeClr val="tx2"/>
                </a:solidFill>
                <a:latin typeface="Times New Roman" charset="0"/>
                <a:ea typeface="Times New Roman" charset="0"/>
                <a:cs typeface="Times New Roman" charset="0"/>
              </a:rPr>
              <a:t>X</a:t>
            </a:r>
            <a:r>
              <a:rPr lang="en-US" altLang="zh-CN" sz="2000" b="0" i="1" baseline="-25000" dirty="0">
                <a:solidFill>
                  <a:schemeClr val="tx2"/>
                </a:solidFill>
                <a:latin typeface="Times New Roman" charset="0"/>
                <a:ea typeface="Times New Roman" charset="0"/>
                <a:cs typeface="Times New Roman" charset="0"/>
              </a:rPr>
              <a:t>2</a:t>
            </a:r>
            <a:r>
              <a:rPr lang="en-US" altLang="zh-CN" sz="2000" b="0" dirty="0">
                <a:solidFill>
                  <a:schemeClr val="tx2"/>
                </a:solidFill>
                <a:latin typeface="Times New Roman" charset="0"/>
                <a:ea typeface="Times New Roman" charset="0"/>
                <a:cs typeface="Times New Roman" charset="0"/>
              </a:rPr>
              <a:t>))</a:t>
            </a:r>
            <a:r>
              <a:rPr lang="en-US" altLang="zh-CN" sz="2000" dirty="0">
                <a:solidFill>
                  <a:schemeClr val="tx2"/>
                </a:solidFill>
                <a:latin typeface="Times New Roman" charset="0"/>
                <a:ea typeface="Times New Roman" charset="0"/>
                <a:cs typeface="Times New Roman" charset="0"/>
              </a:rPr>
              <a:t> </a:t>
            </a:r>
          </a:p>
        </p:txBody>
      </p:sp>
      <p:sp>
        <p:nvSpPr>
          <p:cNvPr id="68" name="Rectangle 67"/>
          <p:cNvSpPr/>
          <p:nvPr/>
        </p:nvSpPr>
        <p:spPr>
          <a:xfrm>
            <a:off x="2475980" y="3541031"/>
            <a:ext cx="6395396" cy="707886"/>
          </a:xfrm>
          <a:prstGeom prst="rect">
            <a:avLst/>
          </a:prstGeom>
        </p:spPr>
        <p:txBody>
          <a:bodyPr wrap="square">
            <a:spAutoFit/>
          </a:bodyPr>
          <a:lstStyle/>
          <a:p>
            <a:pPr algn="l"/>
            <a:r>
              <a:rPr lang="en-US" altLang="zh-CN" sz="2000" b="0" i="1" dirty="0">
                <a:solidFill>
                  <a:schemeClr val="tx2"/>
                </a:solidFill>
                <a:latin typeface="Times New Roman" charset="0"/>
                <a:ea typeface="Times New Roman" charset="0"/>
                <a:cs typeface="Times New Roman" charset="0"/>
              </a:rPr>
              <a:t>EER</a:t>
            </a:r>
            <a:r>
              <a:rPr lang="en-US" altLang="zh-CN" sz="2000" b="0" dirty="0">
                <a:solidFill>
                  <a:schemeClr val="tx2"/>
                </a:solidFill>
                <a:latin typeface="Times New Roman" charset="0"/>
                <a:ea typeface="Times New Roman" charset="0"/>
                <a:cs typeface="Times New Roman" charset="0"/>
              </a:rPr>
              <a:t> (</a:t>
            </a:r>
            <a:r>
              <a:rPr lang="en-US" altLang="zh-CN" sz="2000" b="0" i="1" dirty="0">
                <a:solidFill>
                  <a:schemeClr val="tx2"/>
                </a:solidFill>
                <a:latin typeface="Times New Roman" charset="0"/>
                <a:ea typeface="Times New Roman" charset="0"/>
                <a:cs typeface="Times New Roman" charset="0"/>
              </a:rPr>
              <a:t>X</a:t>
            </a:r>
            <a:r>
              <a:rPr lang="en-US" altLang="zh-CN" sz="2000" b="0" i="1" baseline="-25000" dirty="0">
                <a:solidFill>
                  <a:schemeClr val="tx2"/>
                </a:solidFill>
                <a:latin typeface="Times New Roman" charset="0"/>
                <a:ea typeface="Times New Roman" charset="0"/>
                <a:cs typeface="Times New Roman" charset="0"/>
              </a:rPr>
              <a:t>1</a:t>
            </a:r>
            <a:r>
              <a:rPr lang="en-US" altLang="zh-CN" sz="2000" b="0" dirty="0">
                <a:solidFill>
                  <a:schemeClr val="tx2"/>
                </a:solidFill>
                <a:latin typeface="Times New Roman" charset="0"/>
                <a:ea typeface="Times New Roman" charset="0"/>
                <a:cs typeface="Times New Roman" charset="0"/>
              </a:rPr>
              <a:t> = </a:t>
            </a:r>
            <a:r>
              <a:rPr lang="en-US" altLang="zh-CN" sz="2000" b="0" i="1" dirty="0">
                <a:solidFill>
                  <a:schemeClr val="tx2"/>
                </a:solidFill>
                <a:latin typeface="Times New Roman" charset="0"/>
                <a:ea typeface="Times New Roman" charset="0"/>
                <a:cs typeface="Times New Roman" charset="0"/>
              </a:rPr>
              <a:t>x</a:t>
            </a:r>
            <a:r>
              <a:rPr lang="en-US" altLang="zh-CN" sz="2000" b="0" i="1" baseline="-25000" dirty="0">
                <a:solidFill>
                  <a:schemeClr val="tx2"/>
                </a:solidFill>
                <a:latin typeface="Times New Roman" charset="0"/>
                <a:ea typeface="Times New Roman" charset="0"/>
                <a:cs typeface="Times New Roman" charset="0"/>
              </a:rPr>
              <a:t>1,i</a:t>
            </a:r>
            <a:r>
              <a:rPr lang="en-US" altLang="zh-CN" sz="2000" b="0" dirty="0">
                <a:solidFill>
                  <a:schemeClr val="tx2"/>
                </a:solidFill>
                <a:latin typeface="Times New Roman" charset="0"/>
                <a:ea typeface="Times New Roman" charset="0"/>
                <a:cs typeface="Times New Roman" charset="0"/>
              </a:rPr>
              <a:t>, </a:t>
            </a:r>
            <a:r>
              <a:rPr lang="en-US" altLang="zh-CN" sz="2000" b="0" i="1" dirty="0">
                <a:solidFill>
                  <a:schemeClr val="tx2"/>
                </a:solidFill>
                <a:latin typeface="Times New Roman" charset="0"/>
                <a:ea typeface="Times New Roman" charset="0"/>
                <a:cs typeface="Times New Roman" charset="0"/>
              </a:rPr>
              <a:t>X</a:t>
            </a:r>
            <a:r>
              <a:rPr lang="en-US" altLang="zh-CN" sz="2000" b="0" i="1" baseline="-25000" dirty="0">
                <a:solidFill>
                  <a:schemeClr val="tx2"/>
                </a:solidFill>
                <a:latin typeface="Times New Roman" charset="0"/>
                <a:ea typeface="Times New Roman" charset="0"/>
                <a:cs typeface="Times New Roman" charset="0"/>
              </a:rPr>
              <a:t>2</a:t>
            </a:r>
            <a:r>
              <a:rPr lang="en-US" altLang="zh-CN" sz="2000" b="0" baseline="-25000" dirty="0">
                <a:solidFill>
                  <a:schemeClr val="tx2"/>
                </a:solidFill>
                <a:latin typeface="Times New Roman" charset="0"/>
                <a:ea typeface="Times New Roman" charset="0"/>
                <a:cs typeface="Times New Roman" charset="0"/>
              </a:rPr>
              <a:t>,</a:t>
            </a:r>
            <a:r>
              <a:rPr lang="en-US" altLang="zh-CN" sz="2000" b="0" dirty="0">
                <a:solidFill>
                  <a:schemeClr val="tx2"/>
                </a:solidFill>
                <a:latin typeface="Times New Roman" charset="0"/>
                <a:ea typeface="Times New Roman" charset="0"/>
                <a:cs typeface="Times New Roman" charset="0"/>
              </a:rPr>
              <a:t> </a:t>
            </a:r>
            <a:r>
              <a:rPr lang="en-US" altLang="zh-CN" sz="2000" b="0" i="1" dirty="0">
                <a:solidFill>
                  <a:schemeClr val="tx2"/>
                </a:solidFill>
                <a:latin typeface="Times New Roman" charset="0"/>
                <a:ea typeface="Times New Roman" charset="0"/>
                <a:cs typeface="Times New Roman" charset="0"/>
              </a:rPr>
              <a:t>X</a:t>
            </a:r>
            <a:r>
              <a:rPr lang="en-US" altLang="zh-CN" sz="2000" b="0" i="1" baseline="-25000" dirty="0">
                <a:solidFill>
                  <a:schemeClr val="tx2"/>
                </a:solidFill>
                <a:latin typeface="Times New Roman" charset="0"/>
                <a:ea typeface="Times New Roman" charset="0"/>
                <a:cs typeface="Times New Roman" charset="0"/>
              </a:rPr>
              <a:t>3</a:t>
            </a:r>
            <a:r>
              <a:rPr lang="en-US" altLang="zh-CN" sz="2000" b="0" dirty="0">
                <a:solidFill>
                  <a:schemeClr val="tx2"/>
                </a:solidFill>
                <a:latin typeface="Times New Roman" charset="0"/>
                <a:ea typeface="Times New Roman" charset="0"/>
                <a:cs typeface="Times New Roman" charset="0"/>
              </a:rPr>
              <a:t>) </a:t>
            </a:r>
          </a:p>
          <a:p>
            <a:r>
              <a:rPr lang="en-US" altLang="zh-CN" sz="2000" b="0" dirty="0">
                <a:solidFill>
                  <a:schemeClr val="tx2"/>
                </a:solidFill>
                <a:latin typeface="Times New Roman" charset="0"/>
                <a:ea typeface="Times New Roman" charset="0"/>
                <a:cs typeface="Times New Roman" charset="0"/>
              </a:rPr>
              <a:t>= </a:t>
            </a:r>
            <a:r>
              <a:rPr lang="en-US" altLang="zh-CN" sz="2000" b="0" i="1" dirty="0" smtClean="0">
                <a:solidFill>
                  <a:schemeClr val="tx2"/>
                </a:solidFill>
                <a:latin typeface="Times New Roman" charset="0"/>
                <a:ea typeface="Times New Roman" charset="0"/>
                <a:cs typeface="Times New Roman" charset="0"/>
              </a:rPr>
              <a:t>H</a:t>
            </a:r>
            <a:r>
              <a:rPr lang="en-US" altLang="zh-CN" sz="2000" b="0" dirty="0" smtClean="0">
                <a:solidFill>
                  <a:schemeClr val="tx2"/>
                </a:solidFill>
                <a:latin typeface="Times New Roman" charset="0"/>
                <a:ea typeface="Times New Roman" charset="0"/>
                <a:cs typeface="Times New Roman" charset="0"/>
              </a:rPr>
              <a:t>(P(</a:t>
            </a:r>
            <a:r>
              <a:rPr lang="en-US" altLang="zh-CN" sz="2000" b="0" i="1" dirty="0" smtClean="0">
                <a:solidFill>
                  <a:schemeClr val="tx2"/>
                </a:solidFill>
                <a:latin typeface="Times New Roman" charset="0"/>
                <a:ea typeface="Times New Roman" charset="0"/>
                <a:cs typeface="Times New Roman" charset="0"/>
              </a:rPr>
              <a:t>Y </a:t>
            </a:r>
            <a:r>
              <a:rPr lang="en-US" altLang="zh-CN" sz="2000" b="0" dirty="0" smtClean="0">
                <a:solidFill>
                  <a:schemeClr val="tx2"/>
                </a:solidFill>
                <a:latin typeface="Times New Roman" charset="0"/>
                <a:ea typeface="Times New Roman" charset="0"/>
                <a:cs typeface="Times New Roman" charset="0"/>
              </a:rPr>
              <a:t>|</a:t>
            </a:r>
            <a:r>
              <a:rPr lang="en-US" altLang="zh-CN" sz="2000" b="0" i="1" dirty="0">
                <a:solidFill>
                  <a:schemeClr val="tx2"/>
                </a:solidFill>
                <a:latin typeface="Times New Roman" charset="0"/>
                <a:ea typeface="Times New Roman" charset="0"/>
                <a:cs typeface="Times New Roman" charset="0"/>
              </a:rPr>
              <a:t>X</a:t>
            </a:r>
            <a:r>
              <a:rPr lang="en-US" altLang="zh-CN" sz="2000" b="0" i="1" baseline="-25000" dirty="0">
                <a:solidFill>
                  <a:schemeClr val="tx2"/>
                </a:solidFill>
                <a:latin typeface="Times New Roman" charset="0"/>
                <a:ea typeface="Times New Roman" charset="0"/>
                <a:cs typeface="Times New Roman" charset="0"/>
              </a:rPr>
              <a:t>1</a:t>
            </a:r>
            <a:r>
              <a:rPr lang="en-US" altLang="zh-CN" sz="2000" b="0" dirty="0">
                <a:solidFill>
                  <a:schemeClr val="tx2"/>
                </a:solidFill>
                <a:latin typeface="Times New Roman" charset="0"/>
                <a:ea typeface="Times New Roman" charset="0"/>
                <a:cs typeface="Times New Roman" charset="0"/>
              </a:rPr>
              <a:t> = </a:t>
            </a:r>
            <a:r>
              <a:rPr lang="en-US" altLang="zh-CN" sz="2000" b="0" i="1" dirty="0">
                <a:solidFill>
                  <a:schemeClr val="tx2"/>
                </a:solidFill>
                <a:latin typeface="Times New Roman" charset="0"/>
                <a:ea typeface="Times New Roman" charset="0"/>
                <a:cs typeface="Times New Roman" charset="0"/>
              </a:rPr>
              <a:t>x</a:t>
            </a:r>
            <a:r>
              <a:rPr lang="en-US" altLang="zh-CN" sz="2000" b="0" i="1" baseline="-25000" dirty="0">
                <a:solidFill>
                  <a:schemeClr val="tx2"/>
                </a:solidFill>
                <a:latin typeface="Times New Roman" charset="0"/>
                <a:ea typeface="Times New Roman" charset="0"/>
                <a:cs typeface="Times New Roman" charset="0"/>
              </a:rPr>
              <a:t>1,i</a:t>
            </a:r>
            <a:r>
              <a:rPr lang="en-US" altLang="zh-CN" sz="2000" b="0" dirty="0">
                <a:solidFill>
                  <a:schemeClr val="tx2"/>
                </a:solidFill>
                <a:latin typeface="Times New Roman" charset="0"/>
                <a:ea typeface="Times New Roman" charset="0"/>
                <a:cs typeface="Times New Roman" charset="0"/>
              </a:rPr>
              <a:t>) – </a:t>
            </a:r>
            <a:r>
              <a:rPr lang="en-US" altLang="zh-CN" sz="2000" b="0" i="1" dirty="0" smtClean="0">
                <a:solidFill>
                  <a:schemeClr val="tx2"/>
                </a:solidFill>
                <a:latin typeface="Times New Roman" charset="0"/>
                <a:ea typeface="Times New Roman" charset="0"/>
                <a:cs typeface="Times New Roman" charset="0"/>
              </a:rPr>
              <a:t>H</a:t>
            </a:r>
            <a:r>
              <a:rPr lang="en-US" altLang="zh-CN" sz="2000" b="0" dirty="0" smtClean="0">
                <a:solidFill>
                  <a:schemeClr val="tx2"/>
                </a:solidFill>
                <a:latin typeface="Times New Roman" charset="0"/>
                <a:ea typeface="Times New Roman" charset="0"/>
                <a:cs typeface="Times New Roman" charset="0"/>
              </a:rPr>
              <a:t>(P(</a:t>
            </a:r>
            <a:r>
              <a:rPr lang="en-US" altLang="zh-CN" sz="2000" b="0" i="1" dirty="0" smtClean="0">
                <a:solidFill>
                  <a:schemeClr val="tx2"/>
                </a:solidFill>
                <a:latin typeface="Times New Roman" charset="0"/>
                <a:ea typeface="Times New Roman" charset="0"/>
                <a:cs typeface="Times New Roman" charset="0"/>
              </a:rPr>
              <a:t>Y </a:t>
            </a:r>
            <a:r>
              <a:rPr lang="en-US" altLang="zh-CN" sz="2000" b="0" dirty="0" smtClean="0">
                <a:solidFill>
                  <a:schemeClr val="tx2"/>
                </a:solidFill>
                <a:latin typeface="Times New Roman" charset="0"/>
                <a:ea typeface="Times New Roman" charset="0"/>
                <a:cs typeface="Times New Roman" charset="0"/>
              </a:rPr>
              <a:t>|</a:t>
            </a:r>
            <a:r>
              <a:rPr lang="en-US" altLang="zh-CN" sz="2000" b="0" i="1" dirty="0">
                <a:solidFill>
                  <a:schemeClr val="tx2"/>
                </a:solidFill>
                <a:latin typeface="Times New Roman" charset="0"/>
                <a:ea typeface="Times New Roman" charset="0"/>
                <a:cs typeface="Times New Roman" charset="0"/>
              </a:rPr>
              <a:t>X</a:t>
            </a:r>
            <a:r>
              <a:rPr lang="en-US" altLang="zh-CN" sz="2000" b="0" i="1" baseline="-25000" dirty="0">
                <a:solidFill>
                  <a:schemeClr val="tx2"/>
                </a:solidFill>
                <a:latin typeface="Times New Roman" charset="0"/>
                <a:ea typeface="Times New Roman" charset="0"/>
                <a:cs typeface="Times New Roman" charset="0"/>
              </a:rPr>
              <a:t>1</a:t>
            </a:r>
            <a:r>
              <a:rPr lang="en-US" altLang="zh-CN" sz="2000" b="0" dirty="0">
                <a:solidFill>
                  <a:schemeClr val="tx2"/>
                </a:solidFill>
                <a:latin typeface="Times New Roman" charset="0"/>
                <a:ea typeface="Times New Roman" charset="0"/>
                <a:cs typeface="Times New Roman" charset="0"/>
              </a:rPr>
              <a:t> = </a:t>
            </a:r>
            <a:r>
              <a:rPr lang="en-US" altLang="zh-CN" sz="2000" b="0" i="1" dirty="0">
                <a:solidFill>
                  <a:schemeClr val="tx2"/>
                </a:solidFill>
                <a:latin typeface="Times New Roman" charset="0"/>
                <a:ea typeface="Times New Roman" charset="0"/>
                <a:cs typeface="Times New Roman" charset="0"/>
              </a:rPr>
              <a:t>x</a:t>
            </a:r>
            <a:r>
              <a:rPr lang="en-US" altLang="zh-CN" sz="2000" b="0" i="1" baseline="-25000" dirty="0">
                <a:solidFill>
                  <a:schemeClr val="tx2"/>
                </a:solidFill>
                <a:latin typeface="Times New Roman" charset="0"/>
                <a:ea typeface="Times New Roman" charset="0"/>
                <a:cs typeface="Times New Roman" charset="0"/>
              </a:rPr>
              <a:t>1,i</a:t>
            </a:r>
            <a:r>
              <a:rPr lang="en-US" altLang="zh-CN" sz="2000" b="0" baseline="-25000" dirty="0">
                <a:solidFill>
                  <a:schemeClr val="tx2"/>
                </a:solidFill>
                <a:latin typeface="Times New Roman" charset="0"/>
                <a:ea typeface="Times New Roman" charset="0"/>
                <a:cs typeface="Times New Roman" charset="0"/>
              </a:rPr>
              <a:t>,</a:t>
            </a:r>
            <a:r>
              <a:rPr lang="en-US" altLang="zh-CN" sz="2000" b="0" dirty="0">
                <a:solidFill>
                  <a:schemeClr val="tx2"/>
                </a:solidFill>
                <a:latin typeface="Times New Roman" charset="0"/>
                <a:ea typeface="Times New Roman" charset="0"/>
                <a:cs typeface="Times New Roman" charset="0"/>
              </a:rPr>
              <a:t> </a:t>
            </a:r>
            <a:r>
              <a:rPr lang="en-US" altLang="zh-CN" sz="2000" b="0" i="1" dirty="0">
                <a:solidFill>
                  <a:schemeClr val="tx2"/>
                </a:solidFill>
                <a:latin typeface="Times New Roman" charset="0"/>
                <a:ea typeface="Times New Roman" charset="0"/>
                <a:cs typeface="Times New Roman" charset="0"/>
              </a:rPr>
              <a:t>X</a:t>
            </a:r>
            <a:r>
              <a:rPr lang="en-US" altLang="zh-CN" sz="2000" b="0" i="1" baseline="-25000" dirty="0">
                <a:solidFill>
                  <a:schemeClr val="tx2"/>
                </a:solidFill>
                <a:latin typeface="Times New Roman" charset="0"/>
                <a:ea typeface="Times New Roman" charset="0"/>
                <a:cs typeface="Times New Roman" charset="0"/>
              </a:rPr>
              <a:t>2</a:t>
            </a:r>
            <a:r>
              <a:rPr lang="en-US" altLang="zh-CN" sz="2000" b="0" baseline="-25000" dirty="0">
                <a:solidFill>
                  <a:schemeClr val="tx2"/>
                </a:solidFill>
                <a:latin typeface="Times New Roman" charset="0"/>
                <a:ea typeface="Times New Roman" charset="0"/>
                <a:cs typeface="Times New Roman" charset="0"/>
              </a:rPr>
              <a:t>,</a:t>
            </a:r>
            <a:r>
              <a:rPr lang="en-US" altLang="zh-CN" sz="2000" b="0" dirty="0">
                <a:solidFill>
                  <a:schemeClr val="tx2"/>
                </a:solidFill>
                <a:latin typeface="Times New Roman" charset="0"/>
                <a:ea typeface="Times New Roman" charset="0"/>
                <a:cs typeface="Times New Roman" charset="0"/>
              </a:rPr>
              <a:t> </a:t>
            </a:r>
            <a:r>
              <a:rPr lang="en-US" altLang="zh-CN" sz="2000" b="0" i="1" dirty="0">
                <a:solidFill>
                  <a:schemeClr val="tx2"/>
                </a:solidFill>
                <a:latin typeface="Times New Roman" charset="0"/>
                <a:ea typeface="Times New Roman" charset="0"/>
                <a:cs typeface="Times New Roman" charset="0"/>
              </a:rPr>
              <a:t>X</a:t>
            </a:r>
            <a:r>
              <a:rPr lang="en-US" altLang="zh-CN" sz="2000" b="0" i="1" baseline="-25000" dirty="0">
                <a:solidFill>
                  <a:schemeClr val="tx2"/>
                </a:solidFill>
                <a:latin typeface="Times New Roman" charset="0"/>
                <a:ea typeface="Times New Roman" charset="0"/>
                <a:cs typeface="Times New Roman" charset="0"/>
              </a:rPr>
              <a:t>3</a:t>
            </a:r>
            <a:r>
              <a:rPr lang="en-US" altLang="zh-CN" sz="2000" b="0" dirty="0">
                <a:solidFill>
                  <a:schemeClr val="tx2"/>
                </a:solidFill>
                <a:latin typeface="Times New Roman" charset="0"/>
                <a:ea typeface="Times New Roman" charset="0"/>
                <a:cs typeface="Times New Roman" charset="0"/>
              </a:rPr>
              <a:t>))</a:t>
            </a:r>
            <a:r>
              <a:rPr lang="en-US" altLang="zh-CN" sz="2000" dirty="0">
                <a:solidFill>
                  <a:schemeClr val="tx2"/>
                </a:solidFill>
                <a:latin typeface="Times New Roman" charset="0"/>
                <a:ea typeface="Times New Roman" charset="0"/>
                <a:cs typeface="Times New Roman" charset="0"/>
              </a:rPr>
              <a:t> </a:t>
            </a:r>
          </a:p>
        </p:txBody>
      </p:sp>
      <p:sp>
        <p:nvSpPr>
          <p:cNvPr id="69" name="Text Box 104"/>
          <p:cNvSpPr txBox="1">
            <a:spLocks noChangeArrowheads="1"/>
          </p:cNvSpPr>
          <p:nvPr/>
        </p:nvSpPr>
        <p:spPr bwMode="auto">
          <a:xfrm>
            <a:off x="2206656" y="4442849"/>
            <a:ext cx="6782705" cy="400110"/>
          </a:xfrm>
          <a:prstGeom prst="rect">
            <a:avLst/>
          </a:prstGeom>
          <a:noFill/>
          <a:ln w="9525">
            <a:noFill/>
            <a:miter lim="800000"/>
            <a:headEnd/>
            <a:tailEnd/>
          </a:ln>
        </p:spPr>
        <p:txBody>
          <a:bodyPr wrap="square">
            <a:spAutoFit/>
          </a:bodyPr>
          <a:lstStyle/>
          <a:p>
            <a:pPr algn="l"/>
            <a:r>
              <a:rPr lang="en-US" altLang="zh-CN" sz="2000" b="0" dirty="0">
                <a:solidFill>
                  <a:schemeClr val="tx2"/>
                </a:solidFill>
                <a:latin typeface="Times New Roman" charset="0"/>
                <a:ea typeface="Times New Roman" charset="0"/>
                <a:cs typeface="Times New Roman" charset="0"/>
              </a:rPr>
              <a:t>3. Revealing </a:t>
            </a:r>
            <a:r>
              <a:rPr lang="en-US" altLang="zh-CN" sz="2000" i="1" dirty="0">
                <a:solidFill>
                  <a:schemeClr val="tx2"/>
                </a:solidFill>
                <a:latin typeface="Times New Roman" charset="0"/>
                <a:ea typeface="Times New Roman" charset="0"/>
                <a:cs typeface="Times New Roman" charset="0"/>
              </a:rPr>
              <a:t>X</a:t>
            </a:r>
            <a:r>
              <a:rPr lang="en-US" altLang="zh-CN" sz="2000" i="1" baseline="-25000" dirty="0">
                <a:solidFill>
                  <a:schemeClr val="tx2"/>
                </a:solidFill>
                <a:latin typeface="Times New Roman" charset="0"/>
                <a:ea typeface="Times New Roman" charset="0"/>
                <a:cs typeface="Times New Roman" charset="0"/>
              </a:rPr>
              <a:t>3</a:t>
            </a:r>
            <a:r>
              <a:rPr lang="en-US" altLang="zh-CN" sz="2000" i="1" dirty="0">
                <a:solidFill>
                  <a:schemeClr val="tx2"/>
                </a:solidFill>
                <a:latin typeface="Times New Roman" charset="0"/>
                <a:ea typeface="Times New Roman" charset="0"/>
                <a:cs typeface="Times New Roman" charset="0"/>
              </a:rPr>
              <a:t> </a:t>
            </a:r>
            <a:r>
              <a:rPr lang="en-US" altLang="zh-CN" sz="2000" dirty="0">
                <a:solidFill>
                  <a:schemeClr val="tx2"/>
                </a:solidFill>
                <a:latin typeface="Times New Roman" charset="0"/>
                <a:ea typeface="Times New Roman" charset="0"/>
                <a:cs typeface="Times New Roman" charset="0"/>
              </a:rPr>
              <a:t>(Texture)</a:t>
            </a:r>
            <a:r>
              <a:rPr lang="en-US" altLang="zh-CN" sz="2000" b="0" dirty="0">
                <a:solidFill>
                  <a:schemeClr val="tx2"/>
                </a:solidFill>
                <a:latin typeface="Times New Roman" charset="0"/>
                <a:ea typeface="Times New Roman" charset="0"/>
                <a:cs typeface="Times New Roman" charset="0"/>
              </a:rPr>
              <a:t> with no prior cue (three-steps): </a:t>
            </a:r>
            <a:endParaRPr lang="en-US" altLang="zh-CN" sz="2000" dirty="0">
              <a:solidFill>
                <a:schemeClr val="tx2"/>
              </a:solidFill>
              <a:latin typeface="Times New Roman" charset="0"/>
              <a:ea typeface="Times New Roman" charset="0"/>
              <a:cs typeface="Times New Roman" charset="0"/>
            </a:endParaRPr>
          </a:p>
        </p:txBody>
      </p:sp>
    </p:spTree>
    <p:extLst>
      <p:ext uri="{BB962C8B-B14F-4D97-AF65-F5344CB8AC3E}">
        <p14:creationId xmlns:p14="http://schemas.microsoft.com/office/powerpoint/2010/main" xmlns="" val="45289723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Slide Number Placeholder 2"/>
          <p:cNvSpPr>
            <a:spLocks noGrp="1"/>
          </p:cNvSpPr>
          <p:nvPr>
            <p:ph type="sldNum" sz="quarter" idx="12"/>
          </p:nvPr>
        </p:nvSpPr>
        <p:spPr/>
        <p:txBody>
          <a:bodyPr/>
          <a:lstStyle/>
          <a:p>
            <a:pPr>
              <a:defRPr/>
            </a:pPr>
            <a:fld id="{EE8BA90B-08E0-417D-B80B-6C111DDDDC70}" type="slidenum">
              <a:rPr lang="en-US" smtClean="0">
                <a:solidFill>
                  <a:srgbClr val="000000"/>
                </a:solidFill>
              </a:rPr>
              <a:pPr>
                <a:defRPr/>
              </a:pPr>
              <a:t>35</a:t>
            </a:fld>
            <a:endParaRPr lang="en-US" smtClean="0">
              <a:solidFill>
                <a:srgbClr val="000000"/>
              </a:solidFill>
            </a:endParaRPr>
          </a:p>
        </p:txBody>
      </p:sp>
      <p:sp>
        <p:nvSpPr>
          <p:cNvPr id="13" name="Title 12"/>
          <p:cNvSpPr>
            <a:spLocks noGrp="1"/>
          </p:cNvSpPr>
          <p:nvPr>
            <p:ph type="title"/>
          </p:nvPr>
        </p:nvSpPr>
        <p:spPr>
          <a:xfrm>
            <a:off x="1318845" y="175118"/>
            <a:ext cx="7620000" cy="868362"/>
          </a:xfrm>
        </p:spPr>
        <p:txBody>
          <a:bodyPr>
            <a:normAutofit fontScale="90000"/>
          </a:bodyPr>
          <a:lstStyle/>
          <a:p>
            <a:r>
              <a:rPr lang="en-US" altLang="zh-CN" dirty="0">
                <a:solidFill>
                  <a:schemeClr val="tx2"/>
                </a:solidFill>
              </a:rPr>
              <a:t>Two-Steps/ Three-Steps EER Demonstration</a:t>
            </a:r>
            <a:endParaRPr lang="en-US" dirty="0">
              <a:solidFill>
                <a:schemeClr val="tx2"/>
              </a:solidFill>
            </a:endParaRPr>
          </a:p>
        </p:txBody>
      </p:sp>
      <p:sp>
        <p:nvSpPr>
          <p:cNvPr id="59396" name="Rectangle 4"/>
          <p:cNvSpPr>
            <a:spLocks noChangeArrowheads="1"/>
          </p:cNvSpPr>
          <p:nvPr/>
        </p:nvSpPr>
        <p:spPr bwMode="auto">
          <a:xfrm>
            <a:off x="0" y="0"/>
            <a:ext cx="9144000" cy="0"/>
          </a:xfrm>
          <a:prstGeom prst="rect">
            <a:avLst/>
          </a:prstGeom>
          <a:noFill/>
          <a:ln w="19050" algn="ctr">
            <a:noFill/>
            <a:miter lim="800000"/>
            <a:headEnd/>
            <a:tailEnd/>
          </a:ln>
        </p:spPr>
        <p:txBody>
          <a:bodyPr wrap="none" anchor="ctr">
            <a:spAutoFit/>
          </a:bodyPr>
          <a:lstStyle/>
          <a:p>
            <a:pPr algn="ctr" eaLnBrk="1" hangingPunct="1">
              <a:spcBef>
                <a:spcPct val="50000"/>
              </a:spcBef>
            </a:pPr>
            <a:endParaRPr lang="en-US" b="1">
              <a:solidFill>
                <a:srgbClr val="000000"/>
              </a:solidFill>
              <a:latin typeface="Times New Roman" pitchFamily="18" charset="0"/>
              <a:cs typeface="Arial" charset="0"/>
            </a:endParaRPr>
          </a:p>
        </p:txBody>
      </p:sp>
      <p:sp>
        <p:nvSpPr>
          <p:cNvPr id="59397" name="Rectangle 2"/>
          <p:cNvSpPr>
            <a:spLocks noChangeArrowheads="1"/>
          </p:cNvSpPr>
          <p:nvPr/>
        </p:nvSpPr>
        <p:spPr bwMode="auto">
          <a:xfrm>
            <a:off x="0" y="0"/>
            <a:ext cx="9144000" cy="0"/>
          </a:xfrm>
          <a:prstGeom prst="rect">
            <a:avLst/>
          </a:prstGeom>
          <a:noFill/>
          <a:ln w="19050" algn="ctr">
            <a:noFill/>
            <a:miter lim="800000"/>
            <a:headEnd/>
            <a:tailEnd/>
          </a:ln>
        </p:spPr>
        <p:txBody>
          <a:bodyPr wrap="none" anchor="ctr">
            <a:spAutoFit/>
          </a:bodyPr>
          <a:lstStyle/>
          <a:p>
            <a:pPr algn="ctr" eaLnBrk="1" hangingPunct="1">
              <a:spcBef>
                <a:spcPct val="50000"/>
              </a:spcBef>
            </a:pPr>
            <a:endParaRPr lang="en-US" b="1">
              <a:solidFill>
                <a:srgbClr val="000000"/>
              </a:solidFill>
              <a:latin typeface="Times New Roman" pitchFamily="18" charset="0"/>
              <a:cs typeface="Arial" charset="0"/>
            </a:endParaRPr>
          </a:p>
        </p:txBody>
      </p:sp>
      <p:grpSp>
        <p:nvGrpSpPr>
          <p:cNvPr id="2" name="Group 33"/>
          <p:cNvGrpSpPr/>
          <p:nvPr/>
        </p:nvGrpSpPr>
        <p:grpSpPr>
          <a:xfrm>
            <a:off x="888810" y="1593850"/>
            <a:ext cx="658812" cy="3716338"/>
            <a:chOff x="1008951" y="1965578"/>
            <a:chExt cx="658812" cy="3716338"/>
          </a:xfrm>
        </p:grpSpPr>
        <p:sp>
          <p:nvSpPr>
            <p:cNvPr id="35" name="Oval 353"/>
            <p:cNvSpPr>
              <a:spLocks noChangeArrowheads="1"/>
            </p:cNvSpPr>
            <p:nvPr/>
          </p:nvSpPr>
          <p:spPr bwMode="auto">
            <a:xfrm>
              <a:off x="1023238" y="2800603"/>
              <a:ext cx="644525" cy="423863"/>
            </a:xfrm>
            <a:prstGeom prst="ellipse">
              <a:avLst/>
            </a:prstGeom>
            <a:solidFill>
              <a:schemeClr val="accent1"/>
            </a:solidFill>
            <a:ln w="19050">
              <a:solidFill>
                <a:schemeClr val="tx1"/>
              </a:solidFill>
              <a:round/>
              <a:headEnd/>
              <a:tailEnd type="none" w="lg" len="lg"/>
            </a:ln>
          </p:spPr>
          <p:txBody>
            <a:bodyPr wrap="none" anchor="ctr"/>
            <a:lstStyle/>
            <a:p>
              <a:pPr algn="ctr">
                <a:spcBef>
                  <a:spcPts val="0"/>
                </a:spcBef>
              </a:pPr>
              <a:r>
                <a:rPr lang="en-US" altLang="zh-CN" sz="1200" b="0" dirty="0">
                  <a:latin typeface="Times New Roman" charset="0"/>
                  <a:ea typeface="Times New Roman" charset="0"/>
                  <a:cs typeface="Times New Roman" charset="0"/>
                </a:rPr>
                <a:t>Shape</a:t>
              </a:r>
            </a:p>
            <a:p>
              <a:pPr algn="ctr">
                <a:spcBef>
                  <a:spcPts val="0"/>
                </a:spcBef>
              </a:pPr>
              <a:r>
                <a:rPr lang="en-US" altLang="zh-CN" sz="1200" b="0" i="1" dirty="0">
                  <a:latin typeface="Times New Roman" charset="0"/>
                  <a:ea typeface="Times New Roman" charset="0"/>
                  <a:cs typeface="Times New Roman" charset="0"/>
                </a:rPr>
                <a:t>X</a:t>
              </a:r>
              <a:r>
                <a:rPr lang="en-US" altLang="zh-CN" sz="1200" b="0" i="1" baseline="-25000" dirty="0">
                  <a:latin typeface="Times New Roman" charset="0"/>
                  <a:ea typeface="Times New Roman" charset="0"/>
                  <a:cs typeface="Times New Roman" charset="0"/>
                </a:rPr>
                <a:t>1</a:t>
              </a:r>
              <a:endParaRPr lang="zh-CN" altLang="en-US" sz="1200" b="0" i="1" baseline="-25000" dirty="0">
                <a:latin typeface="Times New Roman" charset="0"/>
                <a:ea typeface="Times New Roman" charset="0"/>
                <a:cs typeface="Times New Roman" charset="0"/>
              </a:endParaRPr>
            </a:p>
          </p:txBody>
        </p:sp>
        <p:sp>
          <p:nvSpPr>
            <p:cNvPr id="36" name="Oval 354"/>
            <p:cNvSpPr>
              <a:spLocks noChangeArrowheads="1"/>
            </p:cNvSpPr>
            <p:nvPr/>
          </p:nvSpPr>
          <p:spPr bwMode="auto">
            <a:xfrm>
              <a:off x="1008951" y="3595941"/>
              <a:ext cx="644525" cy="423862"/>
            </a:xfrm>
            <a:prstGeom prst="ellipse">
              <a:avLst/>
            </a:prstGeom>
            <a:solidFill>
              <a:schemeClr val="accent1"/>
            </a:solidFill>
            <a:ln w="19050">
              <a:solidFill>
                <a:schemeClr val="tx1"/>
              </a:solidFill>
              <a:round/>
              <a:headEnd/>
              <a:tailEnd type="none" w="lg" len="lg"/>
            </a:ln>
          </p:spPr>
          <p:txBody>
            <a:bodyPr wrap="none" anchor="ctr"/>
            <a:lstStyle/>
            <a:p>
              <a:pPr algn="ctr">
                <a:spcBef>
                  <a:spcPts val="0"/>
                </a:spcBef>
              </a:pPr>
              <a:r>
                <a:rPr lang="en-US" altLang="zh-CN" sz="1200" b="0" dirty="0">
                  <a:latin typeface="Times New Roman" charset="0"/>
                  <a:ea typeface="Times New Roman" charset="0"/>
                  <a:cs typeface="Times New Roman" charset="0"/>
                </a:rPr>
                <a:t>Color</a:t>
              </a:r>
            </a:p>
            <a:p>
              <a:pPr algn="ctr">
                <a:spcBef>
                  <a:spcPts val="0"/>
                </a:spcBef>
              </a:pPr>
              <a:r>
                <a:rPr lang="en-US" altLang="zh-CN" sz="1200" b="0" i="1" dirty="0">
                  <a:latin typeface="Times New Roman" charset="0"/>
                  <a:ea typeface="Times New Roman" charset="0"/>
                  <a:cs typeface="Times New Roman" charset="0"/>
                </a:rPr>
                <a:t>X</a:t>
              </a:r>
              <a:r>
                <a:rPr lang="en-US" altLang="zh-CN" sz="1200" b="0" i="1" baseline="-25000" dirty="0">
                  <a:latin typeface="Times New Roman" charset="0"/>
                  <a:ea typeface="Times New Roman" charset="0"/>
                  <a:cs typeface="Times New Roman" charset="0"/>
                </a:rPr>
                <a:t>2</a:t>
              </a:r>
              <a:endParaRPr lang="zh-CN" altLang="en-US" sz="1200" b="0" i="1" baseline="-25000" dirty="0">
                <a:latin typeface="Times New Roman" charset="0"/>
                <a:ea typeface="Times New Roman" charset="0"/>
                <a:cs typeface="Times New Roman" charset="0"/>
              </a:endParaRPr>
            </a:p>
          </p:txBody>
        </p:sp>
        <p:sp>
          <p:nvSpPr>
            <p:cNvPr id="37" name="Oval 355"/>
            <p:cNvSpPr>
              <a:spLocks noChangeArrowheads="1"/>
            </p:cNvSpPr>
            <p:nvPr/>
          </p:nvSpPr>
          <p:spPr bwMode="auto">
            <a:xfrm>
              <a:off x="1021651" y="4434141"/>
              <a:ext cx="644525" cy="423862"/>
            </a:xfrm>
            <a:prstGeom prst="ellipse">
              <a:avLst/>
            </a:prstGeom>
            <a:solidFill>
              <a:schemeClr val="accent1"/>
            </a:solidFill>
            <a:ln w="19050">
              <a:solidFill>
                <a:schemeClr val="tx1"/>
              </a:solidFill>
              <a:round/>
              <a:headEnd/>
              <a:tailEnd type="none" w="lg" len="lg"/>
            </a:ln>
          </p:spPr>
          <p:txBody>
            <a:bodyPr wrap="none" anchor="ctr"/>
            <a:lstStyle/>
            <a:p>
              <a:pPr algn="ctr">
                <a:spcBef>
                  <a:spcPts val="0"/>
                </a:spcBef>
              </a:pPr>
              <a:r>
                <a:rPr lang="en-US" altLang="zh-CN" sz="1200" b="0" dirty="0">
                  <a:latin typeface="Times New Roman" charset="0"/>
                  <a:ea typeface="Times New Roman" charset="0"/>
                  <a:cs typeface="Times New Roman" charset="0"/>
                </a:rPr>
                <a:t>Texture</a:t>
              </a:r>
            </a:p>
            <a:p>
              <a:pPr algn="ctr">
                <a:spcBef>
                  <a:spcPts val="0"/>
                </a:spcBef>
              </a:pPr>
              <a:r>
                <a:rPr lang="en-US" altLang="zh-CN" sz="1200" b="0" i="1" dirty="0">
                  <a:latin typeface="Times New Roman" charset="0"/>
                  <a:ea typeface="Times New Roman" charset="0"/>
                  <a:cs typeface="Times New Roman" charset="0"/>
                </a:rPr>
                <a:t>X</a:t>
              </a:r>
              <a:r>
                <a:rPr lang="en-US" altLang="zh-CN" sz="1200" b="0" i="1" baseline="-25000" dirty="0">
                  <a:latin typeface="Times New Roman" charset="0"/>
                  <a:ea typeface="Times New Roman" charset="0"/>
                  <a:cs typeface="Times New Roman" charset="0"/>
                </a:rPr>
                <a:t>3</a:t>
              </a:r>
              <a:endParaRPr lang="zh-CN" altLang="en-US" sz="1200" b="0" i="1" baseline="-25000" dirty="0">
                <a:latin typeface="Times New Roman" charset="0"/>
                <a:ea typeface="Times New Roman" charset="0"/>
                <a:cs typeface="Times New Roman" charset="0"/>
              </a:endParaRPr>
            </a:p>
          </p:txBody>
        </p:sp>
        <p:sp>
          <p:nvSpPr>
            <p:cNvPr id="38" name="Oval 356"/>
            <p:cNvSpPr>
              <a:spLocks noChangeArrowheads="1"/>
            </p:cNvSpPr>
            <p:nvPr/>
          </p:nvSpPr>
          <p:spPr bwMode="auto">
            <a:xfrm>
              <a:off x="1008951" y="5258053"/>
              <a:ext cx="644525" cy="423863"/>
            </a:xfrm>
            <a:prstGeom prst="ellipse">
              <a:avLst/>
            </a:prstGeom>
            <a:solidFill>
              <a:schemeClr val="accent1"/>
            </a:solidFill>
            <a:ln w="19050">
              <a:solidFill>
                <a:schemeClr val="tx1"/>
              </a:solidFill>
              <a:round/>
              <a:headEnd/>
              <a:tailEnd type="none" w="lg" len="lg"/>
            </a:ln>
          </p:spPr>
          <p:txBody>
            <a:bodyPr wrap="none" anchor="ctr"/>
            <a:lstStyle/>
            <a:p>
              <a:pPr algn="ctr">
                <a:spcBef>
                  <a:spcPts val="0"/>
                </a:spcBef>
              </a:pPr>
              <a:r>
                <a:rPr lang="en-US" altLang="zh-CN" sz="1200" b="0" dirty="0">
                  <a:latin typeface="Times New Roman" charset="0"/>
                  <a:ea typeface="Times New Roman" charset="0"/>
                  <a:cs typeface="Times New Roman" charset="0"/>
                </a:rPr>
                <a:t>Type</a:t>
              </a:r>
            </a:p>
            <a:p>
              <a:pPr algn="ctr">
                <a:spcBef>
                  <a:spcPts val="0"/>
                </a:spcBef>
              </a:pPr>
              <a:r>
                <a:rPr lang="en-US" altLang="zh-CN" sz="1200" b="0" i="1" dirty="0">
                  <a:latin typeface="Times New Roman" charset="0"/>
                  <a:ea typeface="Times New Roman" charset="0"/>
                  <a:cs typeface="Times New Roman" charset="0"/>
                </a:rPr>
                <a:t>Y</a:t>
              </a:r>
              <a:endParaRPr lang="zh-CN" altLang="en-US" sz="1200" b="0" i="1" baseline="-25000" dirty="0">
                <a:latin typeface="Times New Roman" charset="0"/>
                <a:ea typeface="Times New Roman" charset="0"/>
                <a:cs typeface="Times New Roman" charset="0"/>
              </a:endParaRPr>
            </a:p>
          </p:txBody>
        </p:sp>
        <p:sp>
          <p:nvSpPr>
            <p:cNvPr id="39" name="Line 357"/>
            <p:cNvSpPr>
              <a:spLocks noChangeShapeType="1"/>
            </p:cNvSpPr>
            <p:nvPr/>
          </p:nvSpPr>
          <p:spPr bwMode="auto">
            <a:xfrm>
              <a:off x="1337563" y="3199066"/>
              <a:ext cx="1588" cy="403225"/>
            </a:xfrm>
            <a:prstGeom prst="line">
              <a:avLst/>
            </a:prstGeom>
            <a:noFill/>
            <a:ln w="19050">
              <a:solidFill>
                <a:schemeClr val="tx1"/>
              </a:solidFill>
              <a:round/>
              <a:headEnd/>
              <a:tailEnd type="triangle" w="lg" len="lg"/>
            </a:ln>
          </p:spPr>
          <p:txBody>
            <a:bodyPr wrap="none" anchor="ctr"/>
            <a:lstStyle/>
            <a:p>
              <a:endParaRPr lang="en-US">
                <a:latin typeface="Times New Roman" charset="0"/>
                <a:ea typeface="Times New Roman" charset="0"/>
                <a:cs typeface="Times New Roman" charset="0"/>
              </a:endParaRPr>
            </a:p>
          </p:txBody>
        </p:sp>
        <p:sp>
          <p:nvSpPr>
            <p:cNvPr id="40" name="Line 358"/>
            <p:cNvSpPr>
              <a:spLocks noChangeShapeType="1"/>
            </p:cNvSpPr>
            <p:nvPr/>
          </p:nvSpPr>
          <p:spPr bwMode="auto">
            <a:xfrm>
              <a:off x="1318513" y="4010278"/>
              <a:ext cx="1588" cy="403225"/>
            </a:xfrm>
            <a:prstGeom prst="line">
              <a:avLst/>
            </a:prstGeom>
            <a:noFill/>
            <a:ln w="19050">
              <a:solidFill>
                <a:schemeClr val="tx1"/>
              </a:solidFill>
              <a:round/>
              <a:headEnd/>
              <a:tailEnd type="triangle" w="lg" len="lg"/>
            </a:ln>
          </p:spPr>
          <p:txBody>
            <a:bodyPr wrap="none" anchor="ctr"/>
            <a:lstStyle/>
            <a:p>
              <a:endParaRPr lang="en-US">
                <a:latin typeface="Times New Roman" charset="0"/>
                <a:ea typeface="Times New Roman" charset="0"/>
                <a:cs typeface="Times New Roman" charset="0"/>
              </a:endParaRPr>
            </a:p>
          </p:txBody>
        </p:sp>
        <p:sp>
          <p:nvSpPr>
            <p:cNvPr id="41" name="Line 359"/>
            <p:cNvSpPr>
              <a:spLocks noChangeShapeType="1"/>
            </p:cNvSpPr>
            <p:nvPr/>
          </p:nvSpPr>
          <p:spPr bwMode="auto">
            <a:xfrm>
              <a:off x="1318513" y="4861178"/>
              <a:ext cx="1588" cy="403225"/>
            </a:xfrm>
            <a:prstGeom prst="line">
              <a:avLst/>
            </a:prstGeom>
            <a:noFill/>
            <a:ln w="19050">
              <a:solidFill>
                <a:schemeClr val="tx1"/>
              </a:solidFill>
              <a:round/>
              <a:headEnd/>
              <a:tailEnd type="triangle" w="lg" len="lg"/>
            </a:ln>
          </p:spPr>
          <p:txBody>
            <a:bodyPr wrap="none" anchor="ctr"/>
            <a:lstStyle/>
            <a:p>
              <a:endParaRPr lang="en-US">
                <a:latin typeface="Times New Roman" charset="0"/>
                <a:ea typeface="Times New Roman" charset="0"/>
                <a:cs typeface="Times New Roman" charset="0"/>
              </a:endParaRPr>
            </a:p>
          </p:txBody>
        </p:sp>
        <p:sp>
          <p:nvSpPr>
            <p:cNvPr id="42" name="Oval 362"/>
            <p:cNvSpPr>
              <a:spLocks noChangeArrowheads="1"/>
            </p:cNvSpPr>
            <p:nvPr/>
          </p:nvSpPr>
          <p:spPr bwMode="auto">
            <a:xfrm>
              <a:off x="1018476" y="1965578"/>
              <a:ext cx="644525" cy="423863"/>
            </a:xfrm>
            <a:prstGeom prst="ellipse">
              <a:avLst/>
            </a:prstGeom>
            <a:solidFill>
              <a:schemeClr val="accent1"/>
            </a:solidFill>
            <a:ln w="19050">
              <a:solidFill>
                <a:schemeClr val="tx1"/>
              </a:solidFill>
              <a:round/>
              <a:headEnd/>
              <a:tailEnd type="none" w="lg" len="lg"/>
            </a:ln>
          </p:spPr>
          <p:txBody>
            <a:bodyPr wrap="none" anchor="ctr"/>
            <a:lstStyle/>
            <a:p>
              <a:pPr algn="ctr"/>
              <a:r>
                <a:rPr lang="en-US" altLang="zh-CN" sz="1600" b="0">
                  <a:latin typeface="Times New Roman" charset="0"/>
                  <a:ea typeface="Times New Roman" charset="0"/>
                  <a:cs typeface="Times New Roman" charset="0"/>
                </a:rPr>
                <a:t>?</a:t>
              </a:r>
              <a:endParaRPr lang="zh-CN" altLang="en-US" sz="1600" b="0" baseline="-25000">
                <a:latin typeface="Times New Roman" charset="0"/>
                <a:ea typeface="Times New Roman" charset="0"/>
                <a:cs typeface="Times New Roman" charset="0"/>
              </a:endParaRPr>
            </a:p>
          </p:txBody>
        </p:sp>
        <p:sp>
          <p:nvSpPr>
            <p:cNvPr id="43" name="Line 363"/>
            <p:cNvSpPr>
              <a:spLocks noChangeShapeType="1"/>
            </p:cNvSpPr>
            <p:nvPr/>
          </p:nvSpPr>
          <p:spPr bwMode="auto">
            <a:xfrm>
              <a:off x="1332801" y="2364041"/>
              <a:ext cx="1587" cy="403225"/>
            </a:xfrm>
            <a:prstGeom prst="line">
              <a:avLst/>
            </a:prstGeom>
            <a:noFill/>
            <a:ln w="19050">
              <a:solidFill>
                <a:schemeClr val="tx1"/>
              </a:solidFill>
              <a:round/>
              <a:headEnd/>
              <a:tailEnd type="triangle" w="lg" len="lg"/>
            </a:ln>
          </p:spPr>
          <p:txBody>
            <a:bodyPr wrap="none" anchor="ctr"/>
            <a:lstStyle/>
            <a:p>
              <a:endParaRPr lang="en-US">
                <a:latin typeface="Times New Roman" charset="0"/>
                <a:ea typeface="Times New Roman" charset="0"/>
                <a:cs typeface="Times New Roman" charset="0"/>
              </a:endParaRPr>
            </a:p>
          </p:txBody>
        </p:sp>
        <p:sp>
          <p:nvSpPr>
            <p:cNvPr id="44" name="Oval 364"/>
            <p:cNvSpPr>
              <a:spLocks noChangeArrowheads="1"/>
            </p:cNvSpPr>
            <p:nvPr/>
          </p:nvSpPr>
          <p:spPr bwMode="auto">
            <a:xfrm>
              <a:off x="1018476" y="1965578"/>
              <a:ext cx="644525" cy="423863"/>
            </a:xfrm>
            <a:prstGeom prst="ellipse">
              <a:avLst/>
            </a:prstGeom>
            <a:solidFill>
              <a:schemeClr val="accent1"/>
            </a:solidFill>
            <a:ln w="19050">
              <a:solidFill>
                <a:schemeClr val="tx1"/>
              </a:solidFill>
              <a:round/>
              <a:headEnd/>
              <a:tailEnd type="none" w="lg" len="lg"/>
            </a:ln>
          </p:spPr>
          <p:txBody>
            <a:bodyPr wrap="none" anchor="ctr"/>
            <a:lstStyle/>
            <a:p>
              <a:pPr algn="ctr"/>
              <a:r>
                <a:rPr lang="en-US" altLang="zh-CN" sz="1600" b="0">
                  <a:latin typeface="Times New Roman" charset="0"/>
                  <a:ea typeface="Times New Roman" charset="0"/>
                  <a:cs typeface="Times New Roman" charset="0"/>
                </a:rPr>
                <a:t>?</a:t>
              </a:r>
              <a:endParaRPr lang="zh-CN" altLang="en-US" sz="1600" b="0" baseline="-25000">
                <a:latin typeface="Times New Roman" charset="0"/>
                <a:ea typeface="Times New Roman" charset="0"/>
                <a:cs typeface="Times New Roman" charset="0"/>
              </a:endParaRPr>
            </a:p>
          </p:txBody>
        </p:sp>
      </p:grpSp>
      <p:pic>
        <p:nvPicPr>
          <p:cNvPr id="26" name="Picture 71" descr="bn"/>
          <p:cNvPicPr>
            <a:picLocks noChangeAspect="1" noChangeArrowheads="1"/>
          </p:cNvPicPr>
          <p:nvPr/>
        </p:nvPicPr>
        <p:blipFill>
          <a:blip r:embed="rId3" cstate="print"/>
          <a:srcRect l="18671"/>
          <a:stretch>
            <a:fillRect/>
          </a:stretch>
        </p:blipFill>
        <p:spPr bwMode="auto">
          <a:xfrm>
            <a:off x="1582722" y="1309974"/>
            <a:ext cx="6837363" cy="4430712"/>
          </a:xfrm>
          <a:prstGeom prst="rect">
            <a:avLst/>
          </a:prstGeom>
          <a:noFill/>
          <a:ln w="9525">
            <a:noFill/>
            <a:miter lim="800000"/>
            <a:headEnd/>
            <a:tailEnd/>
          </a:ln>
        </p:spPr>
      </p:pic>
      <p:sp>
        <p:nvSpPr>
          <p:cNvPr id="45" name="Line 130"/>
          <p:cNvSpPr>
            <a:spLocks noChangeShapeType="1"/>
          </p:cNvSpPr>
          <p:nvPr/>
        </p:nvSpPr>
        <p:spPr bwMode="auto">
          <a:xfrm>
            <a:off x="3351197" y="2837149"/>
            <a:ext cx="0" cy="1419225"/>
          </a:xfrm>
          <a:prstGeom prst="line">
            <a:avLst/>
          </a:prstGeom>
          <a:noFill/>
          <a:ln w="19050">
            <a:solidFill>
              <a:srgbClr val="FF0000"/>
            </a:solidFill>
            <a:round/>
            <a:headEnd/>
            <a:tailEnd type="triangle" w="lg" len="lg"/>
          </a:ln>
        </p:spPr>
        <p:txBody>
          <a:bodyPr wrap="none" anchor="ctr"/>
          <a:lstStyle/>
          <a:p>
            <a:endParaRPr lang="en-US"/>
          </a:p>
        </p:txBody>
      </p:sp>
      <p:sp>
        <p:nvSpPr>
          <p:cNvPr id="46" name="Line 131"/>
          <p:cNvSpPr>
            <a:spLocks noChangeShapeType="1"/>
          </p:cNvSpPr>
          <p:nvPr/>
        </p:nvSpPr>
        <p:spPr bwMode="auto">
          <a:xfrm>
            <a:off x="6361097" y="2843499"/>
            <a:ext cx="0" cy="1408112"/>
          </a:xfrm>
          <a:prstGeom prst="line">
            <a:avLst/>
          </a:prstGeom>
          <a:noFill/>
          <a:ln w="19050">
            <a:solidFill>
              <a:srgbClr val="FF0000"/>
            </a:solidFill>
            <a:round/>
            <a:headEnd/>
            <a:tailEnd type="triangle" w="lg" len="lg"/>
          </a:ln>
        </p:spPr>
        <p:txBody>
          <a:bodyPr wrap="none" anchor="ctr"/>
          <a:lstStyle/>
          <a:p>
            <a:endParaRPr lang="en-US"/>
          </a:p>
        </p:txBody>
      </p:sp>
      <p:sp>
        <p:nvSpPr>
          <p:cNvPr id="47" name="Text Box 133"/>
          <p:cNvSpPr txBox="1">
            <a:spLocks noChangeArrowheads="1"/>
          </p:cNvSpPr>
          <p:nvPr/>
        </p:nvSpPr>
        <p:spPr bwMode="auto">
          <a:xfrm>
            <a:off x="2998772" y="2984786"/>
            <a:ext cx="1309688" cy="336550"/>
          </a:xfrm>
          <a:prstGeom prst="rect">
            <a:avLst/>
          </a:prstGeom>
          <a:noFill/>
          <a:ln w="9525">
            <a:noFill/>
            <a:miter lim="800000"/>
            <a:headEnd/>
            <a:tailEnd/>
          </a:ln>
        </p:spPr>
        <p:txBody>
          <a:bodyPr>
            <a:spAutoFit/>
          </a:bodyPr>
          <a:lstStyle/>
          <a:p>
            <a:pPr algn="ctr">
              <a:spcBef>
                <a:spcPct val="50000"/>
              </a:spcBef>
            </a:pPr>
            <a:r>
              <a:rPr lang="en-US" altLang="zh-CN" sz="1600" b="0" dirty="0">
                <a:solidFill>
                  <a:srgbClr val="FF0000"/>
                </a:solidFill>
                <a:latin typeface="Times New Roman" charset="0"/>
                <a:ea typeface="Times New Roman" charset="0"/>
                <a:cs typeface="Times New Roman" charset="0"/>
              </a:rPr>
              <a:t>0.3558</a:t>
            </a:r>
          </a:p>
        </p:txBody>
      </p:sp>
      <p:sp>
        <p:nvSpPr>
          <p:cNvPr id="48" name="Text Box 134"/>
          <p:cNvSpPr txBox="1">
            <a:spLocks noChangeArrowheads="1"/>
          </p:cNvSpPr>
          <p:nvPr/>
        </p:nvSpPr>
        <p:spPr bwMode="auto">
          <a:xfrm>
            <a:off x="5913422" y="3007011"/>
            <a:ext cx="1309688" cy="336550"/>
          </a:xfrm>
          <a:prstGeom prst="rect">
            <a:avLst/>
          </a:prstGeom>
          <a:noFill/>
          <a:ln w="9525">
            <a:noFill/>
            <a:miter lim="800000"/>
            <a:headEnd/>
            <a:tailEnd/>
          </a:ln>
        </p:spPr>
        <p:txBody>
          <a:bodyPr>
            <a:spAutoFit/>
          </a:bodyPr>
          <a:lstStyle/>
          <a:p>
            <a:pPr algn="ctr">
              <a:spcBef>
                <a:spcPct val="50000"/>
              </a:spcBef>
            </a:pPr>
            <a:r>
              <a:rPr lang="en-US" altLang="zh-CN" sz="1600" b="0">
                <a:solidFill>
                  <a:srgbClr val="FF0000"/>
                </a:solidFill>
                <a:latin typeface="Times New Roman" charset="0"/>
                <a:ea typeface="Times New Roman" charset="0"/>
                <a:cs typeface="Times New Roman" charset="0"/>
              </a:rPr>
              <a:t>0</a:t>
            </a:r>
          </a:p>
        </p:txBody>
      </p:sp>
      <p:sp>
        <p:nvSpPr>
          <p:cNvPr id="49" name="Rectangle 135"/>
          <p:cNvSpPr>
            <a:spLocks noChangeArrowheads="1"/>
          </p:cNvSpPr>
          <p:nvPr/>
        </p:nvSpPr>
        <p:spPr bwMode="auto">
          <a:xfrm>
            <a:off x="5487599" y="1338549"/>
            <a:ext cx="2769348" cy="400110"/>
          </a:xfrm>
          <a:prstGeom prst="rect">
            <a:avLst/>
          </a:prstGeom>
          <a:noFill/>
          <a:ln w="9525">
            <a:noFill/>
            <a:miter lim="800000"/>
            <a:headEnd/>
            <a:tailEnd/>
          </a:ln>
        </p:spPr>
        <p:txBody>
          <a:bodyPr wrap="none">
            <a:spAutoFit/>
          </a:bodyPr>
          <a:lstStyle/>
          <a:p>
            <a:pPr algn="ctr"/>
            <a:r>
              <a:rPr lang="en-US" altLang="zh-CN" sz="2000" b="1" dirty="0">
                <a:solidFill>
                  <a:srgbClr val="FF0000"/>
                </a:solidFill>
                <a:latin typeface="Times New Roman" charset="0"/>
                <a:ea typeface="Times New Roman" charset="0"/>
                <a:cs typeface="Times New Roman" charset="0"/>
              </a:rPr>
              <a:t>Two-Steps</a:t>
            </a:r>
            <a:r>
              <a:rPr lang="en-US" altLang="zh-CN" sz="2000" b="1" dirty="0">
                <a:solidFill>
                  <a:srgbClr val="000066"/>
                </a:solidFill>
                <a:latin typeface="Times New Roman" charset="0"/>
                <a:ea typeface="Times New Roman" charset="0"/>
                <a:cs typeface="Times New Roman" charset="0"/>
              </a:rPr>
              <a:t>/</a:t>
            </a:r>
            <a:r>
              <a:rPr lang="en-US" altLang="zh-CN" sz="2000" b="1" dirty="0">
                <a:solidFill>
                  <a:srgbClr val="008000"/>
                </a:solidFill>
                <a:latin typeface="Times New Roman" charset="0"/>
                <a:ea typeface="Times New Roman" charset="0"/>
                <a:cs typeface="Times New Roman" charset="0"/>
              </a:rPr>
              <a:t> Three-Steps</a:t>
            </a:r>
            <a:endParaRPr lang="zh-CN" altLang="en-US" sz="2000" b="1" dirty="0">
              <a:solidFill>
                <a:srgbClr val="008000"/>
              </a:solidFill>
              <a:latin typeface="Times New Roman" charset="0"/>
              <a:ea typeface="Times New Roman" charset="0"/>
              <a:cs typeface="Times New Roman" charset="0"/>
            </a:endParaRPr>
          </a:p>
        </p:txBody>
      </p:sp>
      <p:sp>
        <p:nvSpPr>
          <p:cNvPr id="50" name="Line 138"/>
          <p:cNvSpPr>
            <a:spLocks noChangeShapeType="1"/>
          </p:cNvSpPr>
          <p:nvPr/>
        </p:nvSpPr>
        <p:spPr bwMode="auto">
          <a:xfrm>
            <a:off x="4745022" y="1960849"/>
            <a:ext cx="0" cy="1408112"/>
          </a:xfrm>
          <a:prstGeom prst="line">
            <a:avLst/>
          </a:prstGeom>
          <a:noFill/>
          <a:ln w="19050">
            <a:solidFill>
              <a:srgbClr val="FF0000"/>
            </a:solidFill>
            <a:round/>
            <a:headEnd/>
            <a:tailEnd type="triangle" w="lg" len="lg"/>
          </a:ln>
        </p:spPr>
        <p:txBody>
          <a:bodyPr wrap="none" anchor="ctr"/>
          <a:lstStyle/>
          <a:p>
            <a:endParaRPr lang="en-US"/>
          </a:p>
        </p:txBody>
      </p:sp>
      <p:sp>
        <p:nvSpPr>
          <p:cNvPr id="51" name="Text Box 139"/>
          <p:cNvSpPr txBox="1">
            <a:spLocks noChangeArrowheads="1"/>
          </p:cNvSpPr>
          <p:nvPr/>
        </p:nvSpPr>
        <p:spPr bwMode="auto">
          <a:xfrm>
            <a:off x="4505310" y="2210086"/>
            <a:ext cx="1309687" cy="336550"/>
          </a:xfrm>
          <a:prstGeom prst="rect">
            <a:avLst/>
          </a:prstGeom>
          <a:noFill/>
          <a:ln w="9525">
            <a:noFill/>
            <a:miter lim="800000"/>
            <a:headEnd/>
            <a:tailEnd/>
          </a:ln>
        </p:spPr>
        <p:txBody>
          <a:bodyPr>
            <a:spAutoFit/>
          </a:bodyPr>
          <a:lstStyle/>
          <a:p>
            <a:pPr algn="ctr">
              <a:spcBef>
                <a:spcPct val="50000"/>
              </a:spcBef>
            </a:pPr>
            <a:r>
              <a:rPr lang="en-US" altLang="zh-CN" sz="1600" b="0" dirty="0">
                <a:solidFill>
                  <a:srgbClr val="FF0000"/>
                </a:solidFill>
                <a:latin typeface="Times New Roman" charset="0"/>
                <a:ea typeface="Times New Roman" charset="0"/>
                <a:cs typeface="Times New Roman" charset="0"/>
              </a:rPr>
              <a:t>0.0572</a:t>
            </a:r>
          </a:p>
        </p:txBody>
      </p:sp>
      <p:sp>
        <p:nvSpPr>
          <p:cNvPr id="52" name="Line 140"/>
          <p:cNvSpPr>
            <a:spLocks noChangeShapeType="1"/>
          </p:cNvSpPr>
          <p:nvPr/>
        </p:nvSpPr>
        <p:spPr bwMode="auto">
          <a:xfrm>
            <a:off x="8008922" y="2186274"/>
            <a:ext cx="0" cy="2419350"/>
          </a:xfrm>
          <a:prstGeom prst="line">
            <a:avLst/>
          </a:prstGeom>
          <a:noFill/>
          <a:ln w="19050">
            <a:solidFill>
              <a:srgbClr val="008000"/>
            </a:solidFill>
            <a:round/>
            <a:headEnd/>
            <a:tailEnd type="triangle" w="lg" len="lg"/>
          </a:ln>
        </p:spPr>
        <p:txBody>
          <a:bodyPr wrap="none" anchor="ctr"/>
          <a:lstStyle/>
          <a:p>
            <a:endParaRPr lang="en-US"/>
          </a:p>
        </p:txBody>
      </p:sp>
      <p:sp>
        <p:nvSpPr>
          <p:cNvPr id="53" name="Text Box 141"/>
          <p:cNvSpPr txBox="1">
            <a:spLocks noChangeArrowheads="1"/>
          </p:cNvSpPr>
          <p:nvPr/>
        </p:nvSpPr>
        <p:spPr bwMode="auto">
          <a:xfrm>
            <a:off x="6984985" y="2370424"/>
            <a:ext cx="1309687" cy="336550"/>
          </a:xfrm>
          <a:prstGeom prst="rect">
            <a:avLst/>
          </a:prstGeom>
          <a:noFill/>
          <a:ln w="9525">
            <a:noFill/>
            <a:miter lim="800000"/>
            <a:headEnd/>
            <a:tailEnd/>
          </a:ln>
        </p:spPr>
        <p:txBody>
          <a:bodyPr>
            <a:spAutoFit/>
          </a:bodyPr>
          <a:lstStyle/>
          <a:p>
            <a:pPr algn="ctr">
              <a:spcBef>
                <a:spcPct val="50000"/>
              </a:spcBef>
            </a:pPr>
            <a:r>
              <a:rPr lang="en-US" altLang="zh-CN" sz="1600" b="0">
                <a:solidFill>
                  <a:srgbClr val="008000"/>
                </a:solidFill>
                <a:latin typeface="Times New Roman" charset="0"/>
                <a:ea typeface="Times New Roman" charset="0"/>
                <a:cs typeface="Times New Roman" charset="0"/>
              </a:rPr>
              <a:t>0.1847</a:t>
            </a:r>
          </a:p>
        </p:txBody>
      </p:sp>
    </p:spTree>
    <p:extLst>
      <p:ext uri="{BB962C8B-B14F-4D97-AF65-F5344CB8AC3E}">
        <p14:creationId xmlns:p14="http://schemas.microsoft.com/office/powerpoint/2010/main" xmlns="" val="116180445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2"/>
          <p:cNvSpPr>
            <a:spLocks noGrp="1"/>
          </p:cNvSpPr>
          <p:nvPr>
            <p:ph type="sldNum" sz="quarter" idx="12"/>
          </p:nvPr>
        </p:nvSpPr>
        <p:spPr/>
        <p:txBody>
          <a:bodyPr/>
          <a:lstStyle/>
          <a:p>
            <a:fld id="{0846A470-E6B9-41AC-9DDF-503EBF334B5B}" type="slidenum">
              <a:rPr lang="en-US"/>
              <a:pPr/>
              <a:t>36</a:t>
            </a:fld>
            <a:endParaRPr lang="en-US"/>
          </a:p>
        </p:txBody>
      </p:sp>
      <p:sp>
        <p:nvSpPr>
          <p:cNvPr id="6" name="Title 5"/>
          <p:cNvSpPr>
            <a:spLocks noGrp="1"/>
          </p:cNvSpPr>
          <p:nvPr>
            <p:ph type="title"/>
          </p:nvPr>
        </p:nvSpPr>
        <p:spPr>
          <a:xfrm>
            <a:off x="1145458" y="2725992"/>
            <a:ext cx="6474542" cy="609600"/>
          </a:xfrm>
        </p:spPr>
        <p:txBody>
          <a:bodyPr>
            <a:noAutofit/>
          </a:bodyPr>
          <a:lstStyle/>
          <a:p>
            <a:r>
              <a:rPr lang="en-US" altLang="en-US" sz="3600" dirty="0" smtClean="0">
                <a:solidFill>
                  <a:schemeClr val="tx2"/>
                </a:solidFill>
              </a:rPr>
              <a:t>Active Satisficing Task</a:t>
            </a:r>
            <a:r>
              <a:rPr lang="en-US" altLang="zh-CN" sz="3600" dirty="0" smtClean="0">
                <a:solidFill>
                  <a:schemeClr val="tx2"/>
                </a:solidFill>
              </a:rPr>
              <a:t/>
            </a:r>
            <a:br>
              <a:rPr lang="en-US" altLang="zh-CN" sz="3600" dirty="0" smtClean="0">
                <a:solidFill>
                  <a:schemeClr val="tx2"/>
                </a:solidFill>
              </a:rPr>
            </a:br>
            <a:r>
              <a:rPr lang="en-US" altLang="zh-CN" sz="3600" i="1" dirty="0" smtClean="0">
                <a:solidFill>
                  <a:schemeClr val="tx2"/>
                </a:solidFill>
              </a:rPr>
              <a:t>--</a:t>
            </a:r>
            <a:r>
              <a:rPr lang="en-US" sz="3600" i="1" dirty="0" smtClean="0">
                <a:solidFill>
                  <a:schemeClr val="tx2"/>
                </a:solidFill>
              </a:rPr>
              <a:t> </a:t>
            </a:r>
            <a:r>
              <a:rPr lang="en-US" altLang="zh-CN" sz="3600" i="1" dirty="0" err="1">
                <a:solidFill>
                  <a:schemeClr val="tx2"/>
                </a:solidFill>
              </a:rPr>
              <a:t>DiVE</a:t>
            </a:r>
            <a:endParaRPr lang="en-US" altLang="zh-CN" sz="3600" i="1" dirty="0">
              <a:solidFill>
                <a:schemeClr val="tx2"/>
              </a:solidFill>
            </a:endParaRPr>
          </a:p>
        </p:txBody>
      </p:sp>
      <p:sp>
        <p:nvSpPr>
          <p:cNvPr id="8" name="Frame 7"/>
          <p:cNvSpPr/>
          <p:nvPr/>
        </p:nvSpPr>
        <p:spPr>
          <a:xfrm>
            <a:off x="609600" y="1917289"/>
            <a:ext cx="7924800" cy="2227007"/>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xmlns="" val="157570522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Slide Number Placeholder 2"/>
          <p:cNvSpPr>
            <a:spLocks noGrp="1"/>
          </p:cNvSpPr>
          <p:nvPr>
            <p:ph type="sldNum" sz="quarter" idx="12"/>
          </p:nvPr>
        </p:nvSpPr>
        <p:spPr/>
        <p:txBody>
          <a:bodyPr/>
          <a:lstStyle/>
          <a:p>
            <a:pPr>
              <a:defRPr/>
            </a:pPr>
            <a:fld id="{EE8BA90B-08E0-417D-B80B-6C111DDDDC70}" type="slidenum">
              <a:rPr lang="en-US" smtClean="0">
                <a:solidFill>
                  <a:srgbClr val="000000"/>
                </a:solidFill>
              </a:rPr>
              <a:pPr>
                <a:defRPr/>
              </a:pPr>
              <a:t>37</a:t>
            </a:fld>
            <a:endParaRPr lang="en-US" smtClean="0">
              <a:solidFill>
                <a:srgbClr val="000000"/>
              </a:solidFill>
            </a:endParaRPr>
          </a:p>
        </p:txBody>
      </p:sp>
      <p:sp>
        <p:nvSpPr>
          <p:cNvPr id="13" name="Title 12"/>
          <p:cNvSpPr>
            <a:spLocks noGrp="1"/>
          </p:cNvSpPr>
          <p:nvPr>
            <p:ph type="title"/>
          </p:nvPr>
        </p:nvSpPr>
        <p:spPr>
          <a:xfrm>
            <a:off x="1318845" y="175118"/>
            <a:ext cx="7620000" cy="868362"/>
          </a:xfrm>
        </p:spPr>
        <p:txBody>
          <a:bodyPr>
            <a:normAutofit/>
          </a:bodyPr>
          <a:lstStyle/>
          <a:p>
            <a:r>
              <a:rPr lang="en-US" altLang="zh-CN" dirty="0" err="1">
                <a:solidFill>
                  <a:schemeClr val="tx2"/>
                </a:solidFill>
              </a:rPr>
              <a:t>DiVE</a:t>
            </a:r>
            <a:r>
              <a:rPr lang="en-US" altLang="zh-CN" dirty="0">
                <a:solidFill>
                  <a:schemeClr val="tx2"/>
                </a:solidFill>
              </a:rPr>
              <a:t> Environment </a:t>
            </a:r>
            <a:endParaRPr lang="en-US" dirty="0">
              <a:solidFill>
                <a:schemeClr val="tx2"/>
              </a:solidFill>
            </a:endParaRPr>
          </a:p>
        </p:txBody>
      </p:sp>
      <p:sp>
        <p:nvSpPr>
          <p:cNvPr id="59396" name="Rectangle 4"/>
          <p:cNvSpPr>
            <a:spLocks noChangeArrowheads="1"/>
          </p:cNvSpPr>
          <p:nvPr/>
        </p:nvSpPr>
        <p:spPr bwMode="auto">
          <a:xfrm>
            <a:off x="0" y="0"/>
            <a:ext cx="9144000" cy="0"/>
          </a:xfrm>
          <a:prstGeom prst="rect">
            <a:avLst/>
          </a:prstGeom>
          <a:noFill/>
          <a:ln w="19050" algn="ctr">
            <a:noFill/>
            <a:miter lim="800000"/>
            <a:headEnd/>
            <a:tailEnd/>
          </a:ln>
        </p:spPr>
        <p:txBody>
          <a:bodyPr wrap="none" anchor="ctr">
            <a:spAutoFit/>
          </a:bodyPr>
          <a:lstStyle/>
          <a:p>
            <a:pPr algn="ctr" eaLnBrk="1" hangingPunct="1">
              <a:spcBef>
                <a:spcPct val="50000"/>
              </a:spcBef>
            </a:pPr>
            <a:endParaRPr lang="en-US" b="1">
              <a:solidFill>
                <a:srgbClr val="000000"/>
              </a:solidFill>
              <a:latin typeface="Times New Roman" pitchFamily="18" charset="0"/>
              <a:cs typeface="Arial" charset="0"/>
            </a:endParaRPr>
          </a:p>
        </p:txBody>
      </p:sp>
      <p:sp>
        <p:nvSpPr>
          <p:cNvPr id="59397" name="Rectangle 2"/>
          <p:cNvSpPr>
            <a:spLocks noChangeArrowheads="1"/>
          </p:cNvSpPr>
          <p:nvPr/>
        </p:nvSpPr>
        <p:spPr bwMode="auto">
          <a:xfrm>
            <a:off x="0" y="0"/>
            <a:ext cx="9144000" cy="0"/>
          </a:xfrm>
          <a:prstGeom prst="rect">
            <a:avLst/>
          </a:prstGeom>
          <a:noFill/>
          <a:ln w="19050" algn="ctr">
            <a:noFill/>
            <a:miter lim="800000"/>
            <a:headEnd/>
            <a:tailEnd/>
          </a:ln>
        </p:spPr>
        <p:txBody>
          <a:bodyPr wrap="none" anchor="ctr">
            <a:spAutoFit/>
          </a:bodyPr>
          <a:lstStyle/>
          <a:p>
            <a:pPr algn="ctr" eaLnBrk="1" hangingPunct="1">
              <a:spcBef>
                <a:spcPct val="50000"/>
              </a:spcBef>
            </a:pPr>
            <a:endParaRPr lang="en-US" b="1">
              <a:solidFill>
                <a:srgbClr val="000000"/>
              </a:solidFill>
              <a:latin typeface="Times New Roman" pitchFamily="18" charset="0"/>
              <a:cs typeface="Arial" charset="0"/>
            </a:endParaRPr>
          </a:p>
        </p:txBody>
      </p:sp>
      <p:sp>
        <p:nvSpPr>
          <p:cNvPr id="2" name="Rectangle 1"/>
          <p:cNvSpPr/>
          <p:nvPr/>
        </p:nvSpPr>
        <p:spPr>
          <a:xfrm>
            <a:off x="678426" y="1407903"/>
            <a:ext cx="7787148" cy="2246769"/>
          </a:xfrm>
          <a:prstGeom prst="rect">
            <a:avLst/>
          </a:prstGeom>
        </p:spPr>
        <p:txBody>
          <a:bodyPr wrap="square">
            <a:spAutoFit/>
          </a:bodyPr>
          <a:lstStyle/>
          <a:p>
            <a:pPr algn="just"/>
            <a:r>
              <a:rPr lang="en-US" sz="2000" dirty="0">
                <a:latin typeface="Times New Roman" charset="0"/>
                <a:ea typeface="Times New Roman" charset="0"/>
                <a:cs typeface="Times New Roman" charset="0"/>
              </a:rPr>
              <a:t>The same type of active satisficing experiments were imported into the </a:t>
            </a:r>
            <a:r>
              <a:rPr lang="en-US" sz="2000" dirty="0">
                <a:solidFill>
                  <a:srgbClr val="FF0000"/>
                </a:solidFill>
                <a:latin typeface="Times New Roman" charset="0"/>
                <a:ea typeface="Times New Roman" charset="0"/>
                <a:cs typeface="Times New Roman" charset="0"/>
              </a:rPr>
              <a:t>Duke immersive Virtual Environment</a:t>
            </a:r>
            <a:r>
              <a:rPr lang="en-US" sz="2000" dirty="0">
                <a:latin typeface="Times New Roman" charset="0"/>
                <a:ea typeface="Times New Roman" charset="0"/>
                <a:cs typeface="Times New Roman" charset="0"/>
              </a:rPr>
              <a:t> (</a:t>
            </a:r>
            <a:r>
              <a:rPr lang="en-US" sz="2000" dirty="0" err="1">
                <a:solidFill>
                  <a:srgbClr val="FF0000"/>
                </a:solidFill>
                <a:latin typeface="Times New Roman" charset="0"/>
                <a:ea typeface="Times New Roman" charset="0"/>
                <a:cs typeface="Times New Roman" charset="0"/>
              </a:rPr>
              <a:t>DiVE</a:t>
            </a:r>
            <a:r>
              <a:rPr lang="en-US" sz="2000" dirty="0">
                <a:latin typeface="Times New Roman" charset="0"/>
                <a:ea typeface="Times New Roman" charset="0"/>
                <a:cs typeface="Times New Roman" charset="0"/>
              </a:rPr>
              <a:t>) through important programming efforts.</a:t>
            </a:r>
            <a:r>
              <a:rPr lang="en-US" altLang="zh-CN" sz="2000" dirty="0">
                <a:latin typeface="Times New Roman" charset="0"/>
                <a:ea typeface="Times New Roman" charset="0"/>
                <a:cs typeface="Times New Roman" charset="0"/>
              </a:rPr>
              <a:t> </a:t>
            </a:r>
          </a:p>
          <a:p>
            <a:pPr lvl="1" algn="just">
              <a:buFont typeface="Wingdings" pitchFamily="2" charset="2"/>
              <a:buChar char="§"/>
            </a:pPr>
            <a:r>
              <a:rPr lang="en-US" sz="2000" dirty="0">
                <a:latin typeface="Times New Roman" charset="0"/>
                <a:ea typeface="Times New Roman" charset="0"/>
                <a:cs typeface="Times New Roman" charset="0"/>
              </a:rPr>
              <a:t>  A cave automatic virtual environment </a:t>
            </a:r>
          </a:p>
          <a:p>
            <a:pPr lvl="1" algn="just">
              <a:buFont typeface="Wingdings" pitchFamily="2" charset="2"/>
              <a:buChar char="§"/>
            </a:pPr>
            <a:r>
              <a:rPr lang="en-US" sz="2000" dirty="0">
                <a:latin typeface="Times New Roman" charset="0"/>
                <a:ea typeface="Times New Roman" charset="0"/>
                <a:cs typeface="Times New Roman" charset="0"/>
              </a:rPr>
              <a:t>  Six projector screens forming a 3m x 3m x 3m cube around the subject</a:t>
            </a:r>
          </a:p>
          <a:p>
            <a:pPr lvl="1" algn="just">
              <a:buFont typeface="Wingdings" pitchFamily="2" charset="2"/>
              <a:buChar char="§"/>
            </a:pPr>
            <a:r>
              <a:rPr lang="en-US" sz="2000" dirty="0">
                <a:latin typeface="Times New Roman" charset="0"/>
                <a:ea typeface="Times New Roman" charset="0"/>
                <a:cs typeface="Times New Roman" charset="0"/>
              </a:rPr>
              <a:t>  A full 360-degree perspective of the environment</a:t>
            </a:r>
            <a:endParaRPr lang="en-US" altLang="zh-CN" sz="2000" dirty="0">
              <a:latin typeface="Times New Roman" charset="0"/>
              <a:ea typeface="Times New Roman" charset="0"/>
              <a:cs typeface="Times New Roman" charset="0"/>
            </a:endParaRPr>
          </a:p>
        </p:txBody>
      </p:sp>
      <p:pic>
        <p:nvPicPr>
          <p:cNvPr id="28" name="Picture 27" descr="COLOR_STG2_A.JPG"/>
          <p:cNvPicPr>
            <a:picLocks noChangeAspect="1"/>
          </p:cNvPicPr>
          <p:nvPr/>
        </p:nvPicPr>
        <p:blipFill>
          <a:blip r:embed="rId3" cstate="print"/>
          <a:stretch>
            <a:fillRect/>
          </a:stretch>
        </p:blipFill>
        <p:spPr>
          <a:xfrm>
            <a:off x="672077" y="3745158"/>
            <a:ext cx="1920240" cy="2560320"/>
          </a:xfrm>
          <a:prstGeom prst="rect">
            <a:avLst/>
          </a:prstGeom>
        </p:spPr>
      </p:pic>
      <p:pic>
        <p:nvPicPr>
          <p:cNvPr id="29" name="Picture 28" descr="COLOR_STG2_B.JPG"/>
          <p:cNvPicPr>
            <a:picLocks noChangeAspect="1"/>
          </p:cNvPicPr>
          <p:nvPr/>
        </p:nvPicPr>
        <p:blipFill>
          <a:blip r:embed="rId4" cstate="print"/>
          <a:stretch>
            <a:fillRect/>
          </a:stretch>
        </p:blipFill>
        <p:spPr>
          <a:xfrm>
            <a:off x="2623969" y="3745158"/>
            <a:ext cx="1920240" cy="2560320"/>
          </a:xfrm>
          <a:prstGeom prst="rect">
            <a:avLst/>
          </a:prstGeom>
        </p:spPr>
      </p:pic>
      <p:pic>
        <p:nvPicPr>
          <p:cNvPr id="30" name="Picture 29" descr="GENERIC_STG1.JPG"/>
          <p:cNvPicPr>
            <a:picLocks noChangeAspect="1"/>
          </p:cNvPicPr>
          <p:nvPr/>
        </p:nvPicPr>
        <p:blipFill>
          <a:blip r:embed="rId5" cstate="print"/>
          <a:stretch>
            <a:fillRect/>
          </a:stretch>
        </p:blipFill>
        <p:spPr>
          <a:xfrm>
            <a:off x="4584653" y="3745157"/>
            <a:ext cx="1920240" cy="2560320"/>
          </a:xfrm>
          <a:prstGeom prst="rect">
            <a:avLst/>
          </a:prstGeom>
        </p:spPr>
      </p:pic>
      <p:pic>
        <p:nvPicPr>
          <p:cNvPr id="31" name="Picture 30" descr="TEXTURE_STG2_A.JPG"/>
          <p:cNvPicPr>
            <a:picLocks noChangeAspect="1"/>
          </p:cNvPicPr>
          <p:nvPr/>
        </p:nvPicPr>
        <p:blipFill>
          <a:blip r:embed="rId6" cstate="print"/>
          <a:stretch>
            <a:fillRect/>
          </a:stretch>
        </p:blipFill>
        <p:spPr>
          <a:xfrm>
            <a:off x="6545334" y="3745159"/>
            <a:ext cx="1920240" cy="2560320"/>
          </a:xfrm>
          <a:prstGeom prst="rect">
            <a:avLst/>
          </a:prstGeom>
        </p:spPr>
      </p:pic>
    </p:spTree>
    <p:extLst>
      <p:ext uri="{BB962C8B-B14F-4D97-AF65-F5344CB8AC3E}">
        <p14:creationId xmlns:p14="http://schemas.microsoft.com/office/powerpoint/2010/main" xmlns="" val="196628833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Slide Number Placeholder 2"/>
          <p:cNvSpPr>
            <a:spLocks noGrp="1"/>
          </p:cNvSpPr>
          <p:nvPr>
            <p:ph type="sldNum" sz="quarter" idx="12"/>
          </p:nvPr>
        </p:nvSpPr>
        <p:spPr/>
        <p:txBody>
          <a:bodyPr/>
          <a:lstStyle/>
          <a:p>
            <a:pPr>
              <a:defRPr/>
            </a:pPr>
            <a:fld id="{EE8BA90B-08E0-417D-B80B-6C111DDDDC70}" type="slidenum">
              <a:rPr lang="en-US" smtClean="0">
                <a:solidFill>
                  <a:srgbClr val="000000"/>
                </a:solidFill>
              </a:rPr>
              <a:pPr>
                <a:defRPr/>
              </a:pPr>
              <a:t>38</a:t>
            </a:fld>
            <a:endParaRPr lang="en-US" smtClean="0">
              <a:solidFill>
                <a:srgbClr val="000000"/>
              </a:solidFill>
            </a:endParaRPr>
          </a:p>
        </p:txBody>
      </p:sp>
      <p:sp>
        <p:nvSpPr>
          <p:cNvPr id="13" name="Title 12"/>
          <p:cNvSpPr>
            <a:spLocks noGrp="1"/>
          </p:cNvSpPr>
          <p:nvPr>
            <p:ph type="title"/>
          </p:nvPr>
        </p:nvSpPr>
        <p:spPr>
          <a:xfrm>
            <a:off x="1318845" y="175118"/>
            <a:ext cx="7620000" cy="868362"/>
          </a:xfrm>
        </p:spPr>
        <p:txBody>
          <a:bodyPr>
            <a:normAutofit/>
          </a:bodyPr>
          <a:lstStyle/>
          <a:p>
            <a:r>
              <a:rPr lang="en-US" altLang="zh-CN" dirty="0" err="1">
                <a:solidFill>
                  <a:schemeClr val="tx2"/>
                </a:solidFill>
              </a:rPr>
              <a:t>DiVE</a:t>
            </a:r>
            <a:r>
              <a:rPr lang="en-US" altLang="zh-CN" dirty="0">
                <a:solidFill>
                  <a:schemeClr val="tx2"/>
                </a:solidFill>
              </a:rPr>
              <a:t> </a:t>
            </a:r>
            <a:r>
              <a:rPr lang="en-US" altLang="zh-CN" dirty="0" smtClean="0">
                <a:solidFill>
                  <a:schemeClr val="tx2"/>
                </a:solidFill>
              </a:rPr>
              <a:t>Demo </a:t>
            </a:r>
            <a:endParaRPr lang="en-US" dirty="0">
              <a:solidFill>
                <a:schemeClr val="tx2"/>
              </a:solidFill>
            </a:endParaRPr>
          </a:p>
        </p:txBody>
      </p:sp>
      <p:sp>
        <p:nvSpPr>
          <p:cNvPr id="59396" name="Rectangle 4"/>
          <p:cNvSpPr>
            <a:spLocks noChangeArrowheads="1"/>
          </p:cNvSpPr>
          <p:nvPr/>
        </p:nvSpPr>
        <p:spPr bwMode="auto">
          <a:xfrm>
            <a:off x="0" y="0"/>
            <a:ext cx="9144000" cy="0"/>
          </a:xfrm>
          <a:prstGeom prst="rect">
            <a:avLst/>
          </a:prstGeom>
          <a:noFill/>
          <a:ln w="19050" algn="ctr">
            <a:noFill/>
            <a:miter lim="800000"/>
            <a:headEnd/>
            <a:tailEnd/>
          </a:ln>
        </p:spPr>
        <p:txBody>
          <a:bodyPr wrap="none" anchor="ctr">
            <a:spAutoFit/>
          </a:bodyPr>
          <a:lstStyle/>
          <a:p>
            <a:pPr algn="ctr" eaLnBrk="1" hangingPunct="1">
              <a:spcBef>
                <a:spcPct val="50000"/>
              </a:spcBef>
            </a:pPr>
            <a:endParaRPr lang="en-US" b="1">
              <a:solidFill>
                <a:srgbClr val="000000"/>
              </a:solidFill>
              <a:latin typeface="Times New Roman" pitchFamily="18" charset="0"/>
              <a:cs typeface="Arial" charset="0"/>
            </a:endParaRPr>
          </a:p>
        </p:txBody>
      </p:sp>
      <p:sp>
        <p:nvSpPr>
          <p:cNvPr id="59397" name="Rectangle 2"/>
          <p:cNvSpPr>
            <a:spLocks noChangeArrowheads="1"/>
          </p:cNvSpPr>
          <p:nvPr/>
        </p:nvSpPr>
        <p:spPr bwMode="auto">
          <a:xfrm>
            <a:off x="0" y="0"/>
            <a:ext cx="9144000" cy="0"/>
          </a:xfrm>
          <a:prstGeom prst="rect">
            <a:avLst/>
          </a:prstGeom>
          <a:noFill/>
          <a:ln w="19050" algn="ctr">
            <a:noFill/>
            <a:miter lim="800000"/>
            <a:headEnd/>
            <a:tailEnd/>
          </a:ln>
        </p:spPr>
        <p:txBody>
          <a:bodyPr wrap="none" anchor="ctr">
            <a:spAutoFit/>
          </a:bodyPr>
          <a:lstStyle/>
          <a:p>
            <a:pPr algn="ctr" eaLnBrk="1" hangingPunct="1">
              <a:spcBef>
                <a:spcPct val="50000"/>
              </a:spcBef>
            </a:pPr>
            <a:endParaRPr lang="en-US" b="1">
              <a:solidFill>
                <a:srgbClr val="000000"/>
              </a:solidFill>
              <a:latin typeface="Times New Roman" pitchFamily="18" charset="0"/>
              <a:cs typeface="Arial" charset="0"/>
            </a:endParaRPr>
          </a:p>
        </p:txBody>
      </p:sp>
      <p:pic>
        <p:nvPicPr>
          <p:cNvPr id="11" name="3RD_STG2_C.MOV">
            <a:hlinkClick r:id="" action="ppaction://media"/>
          </p:cNvPr>
          <p:cNvPicPr>
            <a:picLocks noRot="1" noChangeAspect="1"/>
          </p:cNvPicPr>
          <p:nvPr>
            <a:videoFile r:link="rId1"/>
          </p:nvPr>
        </p:nvPicPr>
        <p:blipFill>
          <a:blip r:embed="rId4" cstate="print"/>
          <a:stretch>
            <a:fillRect/>
          </a:stretch>
        </p:blipFill>
        <p:spPr>
          <a:xfrm>
            <a:off x="1321982" y="1169582"/>
            <a:ext cx="6790660" cy="5092995"/>
          </a:xfrm>
          <a:prstGeom prst="rect">
            <a:avLst/>
          </a:prstGeom>
        </p:spPr>
      </p:pic>
    </p:spTree>
    <p:extLst>
      <p:ext uri="{BB962C8B-B14F-4D97-AF65-F5344CB8AC3E}">
        <p14:creationId xmlns:p14="http://schemas.microsoft.com/office/powerpoint/2010/main" xmlns="" val="196628833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1"/>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11"/>
                                        </p:tgtEl>
                                      </p:cBhvr>
                                    </p:cmd>
                                  </p:childTnLst>
                                </p:cTn>
                              </p:par>
                            </p:childTnLst>
                          </p:cTn>
                        </p:par>
                      </p:childTnLst>
                    </p:cTn>
                  </p:par>
                </p:childTnLst>
              </p:cTn>
              <p:nextCondLst>
                <p:cond evt="onClick" delay="0">
                  <p:tgtEl>
                    <p:spTgt spid="11"/>
                  </p:tgtEl>
                </p:cond>
              </p:nextCondLst>
            </p:seq>
            <p:video>
              <p:cMediaNode>
                <p:cTn id="7" fill="hold" display="0">
                  <p:stCondLst>
                    <p:cond delay="indefinite"/>
                  </p:stCondLst>
                  <p:endCondLst>
                    <p:cond evt="onNext" delay="0">
                      <p:tgtEl>
                        <p:sldTgt/>
                      </p:tgtEl>
                    </p:cond>
                    <p:cond evt="onPrev" delay="0">
                      <p:tgtEl>
                        <p:sldTgt/>
                      </p:tgtEl>
                    </p:cond>
                  </p:endCondLst>
                </p:cTn>
                <p:tgtEl>
                  <p:spTgt spid="11"/>
                </p:tgtEl>
              </p:cMediaNode>
            </p:video>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6C4E892F-11EE-4136-9FB0-1D947ADB64AF}" type="slidenum">
              <a:rPr lang="en-US" smtClean="0">
                <a:solidFill>
                  <a:srgbClr val="000000"/>
                </a:solidFill>
              </a:rPr>
              <a:pPr>
                <a:defRPr/>
              </a:pPr>
              <a:t>39</a:t>
            </a:fld>
            <a:endParaRPr lang="en-US">
              <a:solidFill>
                <a:srgbClr val="000000"/>
              </a:solidFill>
            </a:endParaRPr>
          </a:p>
        </p:txBody>
      </p:sp>
      <p:sp>
        <p:nvSpPr>
          <p:cNvPr id="3" name="Text Placeholder 2"/>
          <p:cNvSpPr>
            <a:spLocks noGrp="1"/>
          </p:cNvSpPr>
          <p:nvPr>
            <p:ph type="body" sz="quarter" idx="13"/>
          </p:nvPr>
        </p:nvSpPr>
        <p:spPr/>
        <p:txBody>
          <a:bodyPr/>
          <a:lstStyle/>
          <a:p>
            <a:r>
              <a:rPr lang="en-US" dirty="0" smtClean="0"/>
              <a:t>Thank you</a:t>
            </a:r>
            <a:endParaRPr lang="en-US" dirty="0"/>
          </a:p>
        </p:txBody>
      </p:sp>
      <p:sp>
        <p:nvSpPr>
          <p:cNvPr id="4" name="Text Placeholder 2"/>
          <p:cNvSpPr txBox="1">
            <a:spLocks/>
          </p:cNvSpPr>
          <p:nvPr/>
        </p:nvSpPr>
        <p:spPr>
          <a:xfrm>
            <a:off x="2590800" y="533400"/>
            <a:ext cx="4692650" cy="584200"/>
          </a:xfrm>
          <a:prstGeom prst="rect">
            <a:avLst/>
          </a:prstGeom>
        </p:spPr>
        <p:txBody>
          <a:bodyPr vert="horz" lIns="91440" tIns="45720" rIns="91440" bIns="45720" rtlCol="0">
            <a:noAutofit/>
          </a:bodyPr>
          <a:lstStyle/>
          <a:p>
            <a:pPr marL="0" marR="0" lvl="0" indent="0" algn="ctr"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en-US" sz="4000" b="0" i="0" u="none" strike="noStrike" kern="1200" cap="none" spc="0" normalizeH="0" baseline="0" noProof="0" dirty="0" smtClean="0">
                <a:ln>
                  <a:noFill/>
                </a:ln>
                <a:solidFill>
                  <a:schemeClr val="bg2">
                    <a:lumMod val="75000"/>
                  </a:schemeClr>
                </a:solidFill>
                <a:effectLst/>
                <a:uLnTx/>
                <a:uFillTx/>
                <a:latin typeface="+mj-lt"/>
                <a:ea typeface="+mn-ea"/>
                <a:cs typeface="+mn-cs"/>
              </a:rPr>
              <a:t>Questions?</a:t>
            </a:r>
            <a:endParaRPr kumimoji="0" lang="en-US" sz="4000" b="0" i="0" u="none" strike="noStrike" kern="1200" cap="none" spc="0" normalizeH="0" baseline="0" noProof="0" dirty="0">
              <a:ln>
                <a:noFill/>
              </a:ln>
              <a:solidFill>
                <a:schemeClr val="bg2">
                  <a:lumMod val="75000"/>
                </a:schemeClr>
              </a:solidFill>
              <a:effectLst/>
              <a:uLnTx/>
              <a:uFillTx/>
              <a:latin typeface="+mj-lt"/>
              <a:ea typeface="+mn-ea"/>
              <a:cs typeface="+mn-cs"/>
            </a:endParaRPr>
          </a:p>
        </p:txBody>
      </p:sp>
    </p:spTree>
  </p:cSld>
  <p:clrMapOvr>
    <a:masterClrMapping/>
  </p:clrMapOvr>
  <p:transition advClick="0" advTm="1000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4" presetClass="path" presetSubtype="0" accel="50000" decel="50000" fill="hold" grpId="0" nodeType="withEffect">
                                  <p:stCondLst>
                                    <p:cond delay="0"/>
                                  </p:stCondLst>
                                  <p:childTnLst>
                                    <p:animMotion origin="layout" path="M -1.66667E-6 -0.0051 C 0.00399 -0.0132 0.01823 -0.0213 0.02309 -0.0213 C 0.05452 -0.0213 0.08681 0.10717 0.08681 0.23564 C 0.08681 0.17083 0.10295 0.10717 0.11823 0.10717 C 0.13438 0.10717 0.14965 0.17176 0.14965 0.23564 C 0.14965 0.2037 0.15764 0.17083 0.16563 0.17083 C 0.17379 0.17083 0.18177 0.20277 0.18177 0.23564 C 0.18177 0.21921 0.18594 0.2037 0.18993 0.2037 C 0.19393 0.2037 0.19792 0.2199 0.19792 0.23564 C 0.19792 0.22731 0.20018 0.21921 0.20209 0.21921 C 0.20313 0.21921 0.20608 0.22731 0.20608 0.23564 C 0.20608 0.23148 0.20712 0.22731 0.20816 0.22731 C 0.20816 0.22847 0.21024 0.23148 0.21024 0.23564 C 0.21024 0.23333 0.21024 0.23148 0.21129 0.23148 C 0.21129 0.2324 0.21233 0.23356 0.21233 0.23564 C 0.21233 0.23449 0.21233 0.23333 0.21233 0.2324 C 0.21337 0.2324 0.21337 0.23356 0.21337 0.23472 C 0.21441 0.23472 0.21441 0.23356 0.21441 0.2324 C 0.21563 0.2324 0.21563 0.23356 0.21563 0.23472 " pathEditMode="relative" rAng="0" ptsTypes="fffffffffffffffffff">
                                      <p:cBhvr>
                                        <p:cTn id="6" dur="2000" fill="hold"/>
                                        <p:tgtEl>
                                          <p:spTgt spid="3">
                                            <p:txEl>
                                              <p:pRg st="0" end="0"/>
                                            </p:txEl>
                                          </p:spTgt>
                                        </p:tgtEl>
                                        <p:attrNameLst>
                                          <p:attrName>ppt_x</p:attrName>
                                          <p:attrName>ppt_y</p:attrName>
                                        </p:attrNameLst>
                                      </p:cBhvr>
                                      <p:rCtr x="108" y="112"/>
                                    </p:animMotion>
                                  </p:childTnLst>
                                </p:cTn>
                              </p:par>
                            </p:childTnLst>
                          </p:cTn>
                        </p:par>
                        <p:par>
                          <p:cTn id="7" fill="hold">
                            <p:stCondLst>
                              <p:cond delay="2000"/>
                            </p:stCondLst>
                            <p:childTnLst>
                              <p:par>
                                <p:cTn id="8" presetID="10" presetClass="exit" presetSubtype="0" fill="hold" grpId="1" nodeType="afterEffect">
                                  <p:stCondLst>
                                    <p:cond delay="0"/>
                                  </p:stCondLst>
                                  <p:childTnLst>
                                    <p:animEffect transition="out" filter="fade">
                                      <p:cBhvr>
                                        <p:cTn id="9" dur="2000"/>
                                        <p:tgtEl>
                                          <p:spTgt spid="3">
                                            <p:txEl>
                                              <p:pRg st="0" end="0"/>
                                            </p:txEl>
                                          </p:spTgt>
                                        </p:tgtEl>
                                      </p:cBhvr>
                                    </p:animEffect>
                                    <p:set>
                                      <p:cBhvr>
                                        <p:cTn id="10" dur="1" fill="hold">
                                          <p:stCondLst>
                                            <p:cond delay="1999"/>
                                          </p:stCondLst>
                                        </p:cTn>
                                        <p:tgtEl>
                                          <p:spTgt spid="3">
                                            <p:txEl>
                                              <p:pRg st="0" end="0"/>
                                            </p:txEl>
                                          </p:spTgt>
                                        </p:tgtEl>
                                        <p:attrNameLst>
                                          <p:attrName>style.visibility</p:attrName>
                                        </p:attrNameLst>
                                      </p:cBhvr>
                                      <p:to>
                                        <p:strVal val="hidden"/>
                                      </p:to>
                                    </p:set>
                                  </p:childTnLst>
                                </p:cTn>
                              </p:par>
                            </p:childTnLst>
                          </p:cTn>
                        </p:par>
                        <p:par>
                          <p:cTn id="11" fill="hold">
                            <p:stCondLst>
                              <p:cond delay="4000"/>
                            </p:stCondLst>
                            <p:childTnLst>
                              <p:par>
                                <p:cTn id="12" presetID="10" presetClass="entr" presetSubtype="0" fill="hold" grpId="0" nodeType="afterEffect">
                                  <p:stCondLst>
                                    <p:cond delay="100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3" grpId="1" build="p"/>
      <p:bldP spid="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Slide Number Placeholder 2"/>
          <p:cNvSpPr txBox="1">
            <a:spLocks noGrp="1"/>
          </p:cNvSpPr>
          <p:nvPr/>
        </p:nvSpPr>
        <p:spPr bwMode="auto">
          <a:xfrm>
            <a:off x="6553200" y="6248400"/>
            <a:ext cx="1905000" cy="457200"/>
          </a:xfrm>
          <a:prstGeom prst="rect">
            <a:avLst/>
          </a:prstGeom>
          <a:noFill/>
          <a:ln>
            <a:miter lim="800000"/>
            <a:headEnd/>
            <a:tailEnd/>
          </a:ln>
        </p:spPr>
        <p:txBody>
          <a:bodyPr/>
          <a:lstStyle/>
          <a:p>
            <a:pPr algn="r" eaLnBrk="1" hangingPunct="1">
              <a:defRPr/>
            </a:pPr>
            <a:fld id="{EC36F3CB-4FC3-4BDD-B98A-701220373D7C}" type="slidenum">
              <a:rPr lang="en-US" sz="1400">
                <a:latin typeface="Times New Roman" pitchFamily="18" charset="0"/>
              </a:rPr>
              <a:pPr algn="r" eaLnBrk="1" hangingPunct="1">
                <a:defRPr/>
              </a:pPr>
              <a:t>4</a:t>
            </a:fld>
            <a:endParaRPr lang="en-US" sz="1400" dirty="0">
              <a:latin typeface="Times New Roman" pitchFamily="18" charset="0"/>
            </a:endParaRPr>
          </a:p>
        </p:txBody>
      </p:sp>
      <p:sp>
        <p:nvSpPr>
          <p:cNvPr id="43012" name="Rectangle 4"/>
          <p:cNvSpPr>
            <a:spLocks noChangeArrowheads="1"/>
          </p:cNvSpPr>
          <p:nvPr/>
        </p:nvSpPr>
        <p:spPr bwMode="auto">
          <a:xfrm>
            <a:off x="0" y="0"/>
            <a:ext cx="9144000" cy="0"/>
          </a:xfrm>
          <a:prstGeom prst="rect">
            <a:avLst/>
          </a:prstGeom>
          <a:noFill/>
          <a:ln w="19050" algn="ctr">
            <a:noFill/>
            <a:miter lim="800000"/>
            <a:headEnd/>
            <a:tailEnd/>
          </a:ln>
        </p:spPr>
        <p:txBody>
          <a:bodyPr wrap="none" anchor="ctr">
            <a:spAutoFit/>
          </a:bodyPr>
          <a:lstStyle/>
          <a:p>
            <a:pPr algn="ctr" eaLnBrk="1" hangingPunct="1">
              <a:spcBef>
                <a:spcPct val="50000"/>
              </a:spcBef>
            </a:pPr>
            <a:endParaRPr lang="en-US" b="1">
              <a:latin typeface="Times New Roman" pitchFamily="18" charset="0"/>
              <a:cs typeface="Arial" charset="0"/>
            </a:endParaRPr>
          </a:p>
        </p:txBody>
      </p:sp>
      <p:sp>
        <p:nvSpPr>
          <p:cNvPr id="43013" name="Rectangle 2"/>
          <p:cNvSpPr>
            <a:spLocks noChangeArrowheads="1"/>
          </p:cNvSpPr>
          <p:nvPr/>
        </p:nvSpPr>
        <p:spPr bwMode="auto">
          <a:xfrm>
            <a:off x="3946525" y="-201613"/>
            <a:ext cx="184150" cy="366713"/>
          </a:xfrm>
          <a:prstGeom prst="rect">
            <a:avLst/>
          </a:prstGeom>
          <a:noFill/>
          <a:ln w="19050" algn="ctr">
            <a:noFill/>
            <a:miter lim="800000"/>
            <a:headEnd/>
            <a:tailEnd/>
          </a:ln>
        </p:spPr>
        <p:txBody>
          <a:bodyPr wrap="none" anchor="ctr">
            <a:spAutoFit/>
          </a:bodyPr>
          <a:lstStyle/>
          <a:p>
            <a:pPr algn="ctr" eaLnBrk="1" hangingPunct="1">
              <a:spcBef>
                <a:spcPct val="50000"/>
              </a:spcBef>
            </a:pPr>
            <a:endParaRPr lang="en-US" b="1">
              <a:latin typeface="Times New Roman" pitchFamily="18" charset="0"/>
              <a:cs typeface="Arial" charset="0"/>
            </a:endParaRPr>
          </a:p>
        </p:txBody>
      </p:sp>
      <p:sp>
        <p:nvSpPr>
          <p:cNvPr id="11" name="Title 10"/>
          <p:cNvSpPr>
            <a:spLocks noGrp="1"/>
          </p:cNvSpPr>
          <p:nvPr>
            <p:ph type="title"/>
          </p:nvPr>
        </p:nvSpPr>
        <p:spPr/>
        <p:txBody>
          <a:bodyPr>
            <a:noAutofit/>
          </a:bodyPr>
          <a:lstStyle/>
          <a:p>
            <a:pPr lvl="1" algn="ctr" rtl="0">
              <a:spcBef>
                <a:spcPct val="0"/>
              </a:spcBef>
            </a:pPr>
            <a:r>
              <a:rPr lang="en-US" sz="3200" dirty="0">
                <a:latin typeface="Times New Roman" pitchFamily="18" charset="0"/>
                <a:cs typeface="Times New Roman" pitchFamily="18" charset="0"/>
              </a:rPr>
              <a:t>Learning of Probability Model</a:t>
            </a:r>
            <a:endParaRPr lang="en-US" sz="3200" dirty="0">
              <a:latin typeface="Times New Roman" pitchFamily="18" charset="0"/>
              <a:cs typeface="Times New Roman" pitchFamily="18" charset="0"/>
            </a:endParaRPr>
          </a:p>
        </p:txBody>
      </p:sp>
      <p:sp>
        <p:nvSpPr>
          <p:cNvPr id="13" name="Rectangle 12"/>
          <p:cNvSpPr/>
          <p:nvPr/>
        </p:nvSpPr>
        <p:spPr>
          <a:xfrm>
            <a:off x="0" y="1116418"/>
            <a:ext cx="9144000" cy="5062924"/>
          </a:xfrm>
          <a:prstGeom prst="rect">
            <a:avLst/>
          </a:prstGeom>
        </p:spPr>
        <p:txBody>
          <a:bodyPr wrap="square">
            <a:spAutoFit/>
          </a:bodyPr>
          <a:lstStyle/>
          <a:p>
            <a:pPr marL="285750" indent="-285750">
              <a:spcAft>
                <a:spcPts val="600"/>
              </a:spcAft>
            </a:pPr>
            <a:r>
              <a:rPr lang="en-US" altLang="en-US" sz="2400" dirty="0" smtClean="0">
                <a:latin typeface="Times New Roman" pitchFamily="18" charset="0"/>
                <a:ea typeface="SimSun" pitchFamily="2" charset="-122"/>
                <a:cs typeface="Times New Roman" pitchFamily="18" charset="0"/>
              </a:rPr>
              <a:t>	</a:t>
            </a:r>
            <a:r>
              <a:rPr lang="en-US" altLang="en-US" sz="2400" b="1" dirty="0" smtClean="0">
                <a:latin typeface="Times New Roman" pitchFamily="18" charset="0"/>
                <a:ea typeface="SimSun" pitchFamily="2" charset="-122"/>
                <a:cs typeface="Times New Roman" pitchFamily="18" charset="0"/>
              </a:rPr>
              <a:t>Data </a:t>
            </a:r>
            <a:r>
              <a:rPr lang="en-US" altLang="en-US" sz="2400" b="1" dirty="0" smtClean="0">
                <a:latin typeface="Times New Roman" pitchFamily="18" charset="0"/>
                <a:ea typeface="SimSun" pitchFamily="2" charset="-122"/>
                <a:cs typeface="Times New Roman" pitchFamily="18" charset="0"/>
              </a:rPr>
              <a:t>Generation</a:t>
            </a:r>
            <a:r>
              <a:rPr lang="en-US" altLang="en-US" sz="2400" b="1" dirty="0" smtClean="0">
                <a:latin typeface="Times New Roman" pitchFamily="18" charset="0"/>
                <a:ea typeface="SimSun" pitchFamily="2" charset="-122"/>
                <a:cs typeface="Times New Roman" pitchFamily="18" charset="0"/>
              </a:rPr>
              <a:t>:</a:t>
            </a:r>
            <a:endParaRPr lang="en-US" altLang="zh-CN" sz="2000" dirty="0" smtClean="0">
              <a:latin typeface="Times New Roman" pitchFamily="18" charset="0"/>
              <a:ea typeface="SimSun" pitchFamily="2" charset="-122"/>
              <a:cs typeface="Times New Roman" pitchFamily="18" charset="0"/>
            </a:endParaRPr>
          </a:p>
          <a:p>
            <a:pPr marL="285750" indent="-285750"/>
            <a:r>
              <a:rPr lang="en-US" altLang="en-US" sz="2000" dirty="0" smtClean="0">
                <a:latin typeface="Times New Roman" pitchFamily="18" charset="0"/>
                <a:ea typeface="SimSun" pitchFamily="2" charset="-122"/>
                <a:cs typeface="Times New Roman" pitchFamily="18" charset="0"/>
              </a:rPr>
              <a:t>	The data sets are generated according to an underlying joint </a:t>
            </a:r>
            <a:r>
              <a:rPr lang="en-US" altLang="en-US" sz="2000" dirty="0" smtClean="0">
                <a:solidFill>
                  <a:srgbClr val="FF0000"/>
                </a:solidFill>
                <a:latin typeface="Times New Roman" pitchFamily="18" charset="0"/>
                <a:ea typeface="SimSun" pitchFamily="2" charset="-122"/>
                <a:cs typeface="Times New Roman" pitchFamily="18" charset="0"/>
              </a:rPr>
              <a:t>probability mass function </a:t>
            </a:r>
            <a:r>
              <a:rPr lang="en-US" altLang="en-US" sz="2000" dirty="0" smtClean="0">
                <a:latin typeface="Times New Roman" pitchFamily="18" charset="0"/>
                <a:ea typeface="SimSun" pitchFamily="2" charset="-122"/>
                <a:cs typeface="Times New Roman" pitchFamily="18" charset="0"/>
              </a:rPr>
              <a:t>(</a:t>
            </a:r>
            <a:r>
              <a:rPr lang="en-US" altLang="en-US" sz="2000" dirty="0" smtClean="0">
                <a:solidFill>
                  <a:srgbClr val="FF0000"/>
                </a:solidFill>
                <a:latin typeface="Times New Roman" pitchFamily="18" charset="0"/>
                <a:ea typeface="SimSun" pitchFamily="2" charset="-122"/>
                <a:cs typeface="Times New Roman" pitchFamily="18" charset="0"/>
              </a:rPr>
              <a:t>PMF</a:t>
            </a:r>
            <a:r>
              <a:rPr lang="en-US" altLang="en-US" sz="2000" dirty="0" smtClean="0">
                <a:latin typeface="Times New Roman" pitchFamily="18" charset="0"/>
                <a:ea typeface="SimSun" pitchFamily="2" charset="-122"/>
                <a:cs typeface="Times New Roman" pitchFamily="18" charset="0"/>
              </a:rPr>
              <a:t>):  </a:t>
            </a:r>
            <a:r>
              <a:rPr lang="en-US" altLang="en-US" sz="2000" i="1" dirty="0" smtClean="0">
                <a:latin typeface="Times New Roman" pitchFamily="18" charset="0"/>
                <a:ea typeface="SimSun" pitchFamily="2" charset="-122"/>
                <a:cs typeface="Times New Roman" pitchFamily="18" charset="0"/>
              </a:rPr>
              <a:t>P</a:t>
            </a:r>
            <a:r>
              <a:rPr lang="en-US" altLang="en-US" sz="2000" dirty="0" smtClean="0">
                <a:latin typeface="Times New Roman" pitchFamily="18" charset="0"/>
                <a:ea typeface="SimSun" pitchFamily="2" charset="-122"/>
                <a:cs typeface="Times New Roman" pitchFamily="18" charset="0"/>
              </a:rPr>
              <a:t>(</a:t>
            </a:r>
            <a:r>
              <a:rPr lang="en-US" altLang="en-US" sz="2000" i="1" dirty="0" smtClean="0">
                <a:latin typeface="Times New Roman" pitchFamily="18" charset="0"/>
                <a:ea typeface="SimSun" pitchFamily="2" charset="-122"/>
                <a:cs typeface="Times New Roman" pitchFamily="18" charset="0"/>
              </a:rPr>
              <a:t>Z, X</a:t>
            </a:r>
            <a:r>
              <a:rPr lang="en-US" altLang="en-US" sz="2000" baseline="-25000" dirty="0" smtClean="0">
                <a:latin typeface="Times New Roman" pitchFamily="18" charset="0"/>
                <a:ea typeface="SimSun" pitchFamily="2" charset="-122"/>
                <a:cs typeface="Times New Roman" pitchFamily="18" charset="0"/>
              </a:rPr>
              <a:t>1</a:t>
            </a:r>
            <a:r>
              <a:rPr lang="en-US" altLang="en-US" sz="2000" i="1" dirty="0" smtClean="0">
                <a:latin typeface="Times New Roman" pitchFamily="18" charset="0"/>
                <a:ea typeface="SimSun" pitchFamily="2" charset="-122"/>
                <a:cs typeface="Times New Roman" pitchFamily="18" charset="0"/>
              </a:rPr>
              <a:t>, …, </a:t>
            </a:r>
            <a:r>
              <a:rPr lang="en-US" altLang="en-US" sz="2000" i="1" dirty="0" err="1" smtClean="0">
                <a:latin typeface="Times New Roman" pitchFamily="18" charset="0"/>
                <a:ea typeface="SimSun" pitchFamily="2" charset="-122"/>
                <a:cs typeface="Times New Roman" pitchFamily="18" charset="0"/>
              </a:rPr>
              <a:t>X</a:t>
            </a:r>
            <a:r>
              <a:rPr lang="en-US" altLang="en-US" sz="2000" i="1" baseline="-25000" dirty="0" err="1" smtClean="0">
                <a:latin typeface="Times New Roman" pitchFamily="18" charset="0"/>
                <a:ea typeface="SimSun" pitchFamily="2" charset="-122"/>
                <a:cs typeface="Times New Roman" pitchFamily="18" charset="0"/>
              </a:rPr>
              <a:t>k</a:t>
            </a:r>
            <a:r>
              <a:rPr lang="en-US" altLang="en-US" sz="2000" dirty="0" smtClean="0">
                <a:latin typeface="Times New Roman" pitchFamily="18" charset="0"/>
                <a:ea typeface="SimSun" pitchFamily="2" charset="-122"/>
                <a:cs typeface="Times New Roman" pitchFamily="18" charset="0"/>
              </a:rPr>
              <a:t>)</a:t>
            </a:r>
          </a:p>
          <a:p>
            <a:pPr marL="742950" lvl="1" indent="-285750">
              <a:spcBef>
                <a:spcPts val="600"/>
              </a:spcBef>
              <a:buFont typeface="Wingdings" pitchFamily="2" charset="2"/>
              <a:buChar char="§"/>
            </a:pPr>
            <a:r>
              <a:rPr lang="en-US" altLang="zh-CN" sz="2000" dirty="0" smtClean="0">
                <a:latin typeface="Times New Roman" pitchFamily="18" charset="0"/>
                <a:ea typeface="SimSun" pitchFamily="2" charset="-122"/>
                <a:cs typeface="Times New Roman" pitchFamily="18" charset="0"/>
              </a:rPr>
              <a:t>The </a:t>
            </a:r>
            <a:r>
              <a:rPr lang="en-US" altLang="zh-CN" sz="2000" dirty="0" smtClean="0">
                <a:latin typeface="Times New Roman" pitchFamily="18" charset="0"/>
                <a:ea typeface="SimSun" pitchFamily="2" charset="-122"/>
                <a:cs typeface="Times New Roman" pitchFamily="18" charset="0"/>
              </a:rPr>
              <a:t>PMF </a:t>
            </a:r>
            <a:r>
              <a:rPr lang="en-US" altLang="en-US" sz="2000" i="1" dirty="0" smtClean="0">
                <a:latin typeface="Times New Roman" pitchFamily="18" charset="0"/>
                <a:ea typeface="SimSun" pitchFamily="2" charset="-122"/>
                <a:cs typeface="Times New Roman" pitchFamily="18" charset="0"/>
              </a:rPr>
              <a:t>P</a:t>
            </a:r>
            <a:r>
              <a:rPr lang="en-US" altLang="en-US" sz="2000" dirty="0" smtClean="0">
                <a:latin typeface="Times New Roman" pitchFamily="18" charset="0"/>
                <a:ea typeface="SimSun" pitchFamily="2" charset="-122"/>
                <a:cs typeface="Times New Roman" pitchFamily="18" charset="0"/>
              </a:rPr>
              <a:t>(</a:t>
            </a:r>
            <a:r>
              <a:rPr lang="en-US" altLang="en-US" sz="2000" i="1" dirty="0" smtClean="0">
                <a:latin typeface="Times New Roman" pitchFamily="18" charset="0"/>
                <a:ea typeface="SimSun" pitchFamily="2" charset="-122"/>
                <a:cs typeface="Times New Roman" pitchFamily="18" charset="0"/>
              </a:rPr>
              <a:t>Z, X</a:t>
            </a:r>
            <a:r>
              <a:rPr lang="en-US" altLang="en-US" sz="2000" baseline="-25000" dirty="0" smtClean="0">
                <a:latin typeface="Times New Roman" pitchFamily="18" charset="0"/>
                <a:ea typeface="SimSun" pitchFamily="2" charset="-122"/>
                <a:cs typeface="Times New Roman" pitchFamily="18" charset="0"/>
              </a:rPr>
              <a:t>1</a:t>
            </a:r>
            <a:r>
              <a:rPr lang="en-US" altLang="en-US" sz="2000" i="1" dirty="0" smtClean="0">
                <a:latin typeface="Times New Roman" pitchFamily="18" charset="0"/>
                <a:ea typeface="SimSun" pitchFamily="2" charset="-122"/>
                <a:cs typeface="Times New Roman" pitchFamily="18" charset="0"/>
              </a:rPr>
              <a:t>, …, </a:t>
            </a:r>
            <a:r>
              <a:rPr lang="en-US" altLang="en-US" sz="2000" i="1" dirty="0" err="1" smtClean="0">
                <a:latin typeface="Times New Roman" pitchFamily="18" charset="0"/>
                <a:ea typeface="SimSun" pitchFamily="2" charset="-122"/>
                <a:cs typeface="Times New Roman" pitchFamily="18" charset="0"/>
              </a:rPr>
              <a:t>X</a:t>
            </a:r>
            <a:r>
              <a:rPr lang="en-US" altLang="en-US" sz="2000" i="1" baseline="-25000" dirty="0" err="1" smtClean="0">
                <a:latin typeface="Times New Roman" pitchFamily="18" charset="0"/>
                <a:ea typeface="SimSun" pitchFamily="2" charset="-122"/>
                <a:cs typeface="Times New Roman" pitchFamily="18" charset="0"/>
              </a:rPr>
              <a:t>k</a:t>
            </a:r>
            <a:r>
              <a:rPr lang="en-US" altLang="en-US" sz="2000" dirty="0" smtClean="0">
                <a:latin typeface="Times New Roman" pitchFamily="18" charset="0"/>
                <a:ea typeface="SimSun" pitchFamily="2" charset="-122"/>
                <a:cs typeface="Times New Roman" pitchFamily="18" charset="0"/>
              </a:rPr>
              <a:t>) </a:t>
            </a:r>
            <a:r>
              <a:rPr lang="en-US" altLang="zh-CN" sz="2000" dirty="0" smtClean="0">
                <a:latin typeface="Times New Roman" pitchFamily="18" charset="0"/>
                <a:ea typeface="SimSun" pitchFamily="2" charset="-122"/>
                <a:cs typeface="Times New Roman" pitchFamily="18" charset="0"/>
              </a:rPr>
              <a:t>is </a:t>
            </a:r>
            <a:r>
              <a:rPr lang="en-US" altLang="zh-CN" sz="2000" dirty="0" smtClean="0">
                <a:solidFill>
                  <a:srgbClr val="FF0000"/>
                </a:solidFill>
                <a:latin typeface="Times New Roman" pitchFamily="18" charset="0"/>
                <a:ea typeface="SimSun" pitchFamily="2" charset="-122"/>
                <a:cs typeface="Times New Roman" pitchFamily="18" charset="0"/>
              </a:rPr>
              <a:t>unknown</a:t>
            </a:r>
            <a:r>
              <a:rPr lang="en-US" altLang="zh-CN" sz="2000" dirty="0" smtClean="0">
                <a:latin typeface="Times New Roman" pitchFamily="18" charset="0"/>
                <a:ea typeface="SimSun" pitchFamily="2" charset="-122"/>
                <a:cs typeface="Times New Roman" pitchFamily="18" charset="0"/>
              </a:rPr>
              <a:t> for subjects in advance</a:t>
            </a:r>
          </a:p>
          <a:p>
            <a:pPr marL="285750" indent="-285750">
              <a:spcBef>
                <a:spcPts val="2400"/>
              </a:spcBef>
              <a:spcAft>
                <a:spcPts val="600"/>
              </a:spcAft>
            </a:pPr>
            <a:r>
              <a:rPr lang="en-US" altLang="zh-CN" sz="2000" dirty="0" smtClean="0">
                <a:latin typeface="Times New Roman" pitchFamily="18" charset="0"/>
                <a:ea typeface="SimSun" pitchFamily="2" charset="-122"/>
                <a:cs typeface="Times New Roman" pitchFamily="18" charset="0"/>
              </a:rPr>
              <a:t>	</a:t>
            </a:r>
            <a:r>
              <a:rPr lang="en-US" altLang="zh-CN" sz="2400" b="1" dirty="0" smtClean="0">
                <a:latin typeface="Times New Roman" pitchFamily="18" charset="0"/>
                <a:ea typeface="SimSun" pitchFamily="2" charset="-122"/>
                <a:cs typeface="Times New Roman" pitchFamily="18" charset="0"/>
              </a:rPr>
              <a:t>Experiments include </a:t>
            </a:r>
            <a:r>
              <a:rPr lang="en-US" altLang="zh-CN" sz="2400" b="1" dirty="0" smtClean="0">
                <a:solidFill>
                  <a:srgbClr val="FF0000"/>
                </a:solidFill>
                <a:latin typeface="Times New Roman" pitchFamily="18" charset="0"/>
                <a:ea typeface="SimSun" pitchFamily="2" charset="-122"/>
                <a:cs typeface="Times New Roman" pitchFamily="18" charset="0"/>
              </a:rPr>
              <a:t>learning</a:t>
            </a:r>
            <a:r>
              <a:rPr lang="en-US" altLang="zh-CN" sz="2400" b="1" dirty="0" smtClean="0">
                <a:latin typeface="Times New Roman" pitchFamily="18" charset="0"/>
                <a:ea typeface="SimSun" pitchFamily="2" charset="-122"/>
                <a:cs typeface="Times New Roman" pitchFamily="18" charset="0"/>
              </a:rPr>
              <a:t> and </a:t>
            </a:r>
            <a:r>
              <a:rPr lang="en-US" altLang="zh-CN" sz="2400" b="1" dirty="0" smtClean="0">
                <a:solidFill>
                  <a:srgbClr val="FF0000"/>
                </a:solidFill>
                <a:latin typeface="Times New Roman" pitchFamily="18" charset="0"/>
                <a:ea typeface="SimSun" pitchFamily="2" charset="-122"/>
                <a:cs typeface="Times New Roman" pitchFamily="18" charset="0"/>
              </a:rPr>
              <a:t>testing</a:t>
            </a:r>
            <a:r>
              <a:rPr lang="en-US" altLang="zh-CN" sz="2400" b="1" dirty="0" smtClean="0">
                <a:solidFill>
                  <a:srgbClr val="CC3300"/>
                </a:solidFill>
                <a:latin typeface="Times New Roman" pitchFamily="18" charset="0"/>
                <a:ea typeface="SimSun" pitchFamily="2" charset="-122"/>
                <a:cs typeface="Times New Roman" pitchFamily="18" charset="0"/>
              </a:rPr>
              <a:t> </a:t>
            </a:r>
            <a:r>
              <a:rPr lang="en-US" altLang="zh-CN" sz="2400" b="1" dirty="0" smtClean="0">
                <a:solidFill>
                  <a:srgbClr val="FF0000"/>
                </a:solidFill>
                <a:latin typeface="Times New Roman" pitchFamily="18" charset="0"/>
                <a:ea typeface="SimSun" pitchFamily="2" charset="-122"/>
                <a:cs typeface="Times New Roman" pitchFamily="18" charset="0"/>
              </a:rPr>
              <a:t>phases:</a:t>
            </a:r>
          </a:p>
          <a:p>
            <a:pPr marL="742950" lvl="1" indent="-285750">
              <a:spcBef>
                <a:spcPts val="600"/>
              </a:spcBef>
              <a:buFont typeface="Wingdings" pitchFamily="2" charset="2"/>
              <a:buChar char="§"/>
            </a:pPr>
            <a:r>
              <a:rPr lang="en-US" altLang="zh-CN" sz="2000" dirty="0" smtClean="0">
                <a:latin typeface="Times New Roman" pitchFamily="18" charset="0"/>
                <a:ea typeface="SimSun" pitchFamily="2" charset="-122"/>
                <a:cs typeface="Times New Roman" pitchFamily="18" charset="0"/>
              </a:rPr>
              <a:t>In the learning phase: (</a:t>
            </a:r>
            <a:r>
              <a:rPr lang="en-US" altLang="zh-CN" sz="2000" i="1" dirty="0" err="1" smtClean="0">
                <a:latin typeface="Times New Roman" pitchFamily="18" charset="0"/>
                <a:ea typeface="SimSun" pitchFamily="2" charset="-122"/>
                <a:cs typeface="Times New Roman" pitchFamily="18" charset="0"/>
              </a:rPr>
              <a:t>N</a:t>
            </a:r>
            <a:r>
              <a:rPr lang="en-US" altLang="zh-CN" sz="2000" i="1" baseline="-25000" dirty="0" err="1" smtClean="0">
                <a:latin typeface="Times New Roman" pitchFamily="18" charset="0"/>
                <a:ea typeface="SimSun" pitchFamily="2" charset="-122"/>
                <a:cs typeface="Times New Roman" pitchFamily="18" charset="0"/>
              </a:rPr>
              <a:t>l</a:t>
            </a:r>
            <a:r>
              <a:rPr lang="en-US" altLang="zh-CN" sz="2000" i="1" dirty="0" smtClean="0">
                <a:latin typeface="Times New Roman" pitchFamily="18" charset="0"/>
                <a:ea typeface="SimSun" pitchFamily="2" charset="-122"/>
                <a:cs typeface="Times New Roman" pitchFamily="18" charset="0"/>
              </a:rPr>
              <a:t> </a:t>
            </a:r>
            <a:r>
              <a:rPr lang="en-US" altLang="zh-CN" sz="2000" dirty="0" smtClean="0">
                <a:latin typeface="Times New Roman" pitchFamily="18" charset="0"/>
                <a:ea typeface="SimSun" pitchFamily="2" charset="-122"/>
                <a:cs typeface="Times New Roman" pitchFamily="18" charset="0"/>
              </a:rPr>
              <a:t>data samples)</a:t>
            </a:r>
          </a:p>
          <a:p>
            <a:pPr marL="1200150" lvl="2" indent="-285750">
              <a:spcBef>
                <a:spcPts val="600"/>
              </a:spcBef>
              <a:buFont typeface="Arial" pitchFamily="34" charset="0"/>
              <a:buChar char="•"/>
            </a:pPr>
            <a:r>
              <a:rPr lang="en-US" altLang="zh-CN" sz="2000" dirty="0" smtClean="0">
                <a:latin typeface="Times New Roman" pitchFamily="18" charset="0"/>
                <a:ea typeface="SimSun" pitchFamily="2" charset="-122"/>
                <a:cs typeface="Times New Roman" pitchFamily="18" charset="0"/>
              </a:rPr>
              <a:t>Learning data set:</a:t>
            </a:r>
          </a:p>
          <a:p>
            <a:pPr marL="1200150" lvl="2" indent="-285750">
              <a:spcBef>
                <a:spcPts val="600"/>
              </a:spcBef>
              <a:buFont typeface="Arial" pitchFamily="34" charset="0"/>
              <a:buChar char="•"/>
            </a:pPr>
            <a:r>
              <a:rPr lang="en-US" altLang="zh-CN" sz="2000" dirty="0" smtClean="0">
                <a:latin typeface="Times New Roman" pitchFamily="18" charset="0"/>
                <a:ea typeface="SimSun" pitchFamily="2" charset="-122"/>
                <a:cs typeface="Times New Roman" pitchFamily="18" charset="0"/>
              </a:rPr>
              <a:t>x</a:t>
            </a:r>
            <a:r>
              <a:rPr lang="en-US" altLang="zh-CN" sz="2000" i="1" baseline="-25000" dirty="0" smtClean="0">
                <a:latin typeface="Times New Roman" pitchFamily="18" charset="0"/>
                <a:ea typeface="SimSun" pitchFamily="2" charset="-122"/>
                <a:cs typeface="Times New Roman" pitchFamily="18" charset="0"/>
              </a:rPr>
              <a:t>i</a:t>
            </a:r>
            <a:r>
              <a:rPr lang="en-US" altLang="zh-CN" sz="2000" i="1" dirty="0" smtClean="0">
                <a:latin typeface="Times New Roman" pitchFamily="18" charset="0"/>
                <a:ea typeface="SimSun" pitchFamily="2" charset="-122"/>
                <a:cs typeface="Times New Roman" pitchFamily="18" charset="0"/>
              </a:rPr>
              <a:t> = </a:t>
            </a:r>
            <a:r>
              <a:rPr lang="en-US" altLang="zh-CN" sz="2000" dirty="0" smtClean="0">
                <a:latin typeface="Times New Roman" pitchFamily="18" charset="0"/>
                <a:ea typeface="SimSun" pitchFamily="2" charset="-122"/>
                <a:cs typeface="Times New Roman" pitchFamily="18" charset="0"/>
              </a:rPr>
              <a:t>[</a:t>
            </a:r>
            <a:r>
              <a:rPr lang="en-US" altLang="zh-CN" sz="2000" i="1" dirty="0" smtClean="0">
                <a:latin typeface="Times New Roman" pitchFamily="18" charset="0"/>
                <a:ea typeface="SimSun" pitchFamily="2" charset="-122"/>
                <a:cs typeface="Times New Roman" pitchFamily="18" charset="0"/>
              </a:rPr>
              <a:t>x</a:t>
            </a:r>
            <a:r>
              <a:rPr lang="en-US" altLang="zh-CN" sz="2000" i="1" baseline="-25000" dirty="0" smtClean="0">
                <a:latin typeface="Times New Roman" pitchFamily="18" charset="0"/>
                <a:ea typeface="SimSun" pitchFamily="2" charset="-122"/>
                <a:cs typeface="Times New Roman" pitchFamily="18" charset="0"/>
              </a:rPr>
              <a:t>i</a:t>
            </a:r>
            <a:r>
              <a:rPr lang="en-US" altLang="zh-CN" sz="2000" baseline="-25000" dirty="0" smtClean="0">
                <a:latin typeface="Times New Roman" pitchFamily="18" charset="0"/>
                <a:ea typeface="SimSun" pitchFamily="2" charset="-122"/>
                <a:cs typeface="Times New Roman" pitchFamily="18" charset="0"/>
              </a:rPr>
              <a:t>,1</a:t>
            </a:r>
            <a:r>
              <a:rPr lang="en-US" altLang="zh-CN" sz="2000" dirty="0" smtClean="0">
                <a:latin typeface="Times New Roman" pitchFamily="18" charset="0"/>
                <a:ea typeface="SimSun" pitchFamily="2" charset="-122"/>
                <a:cs typeface="Times New Roman" pitchFamily="18" charset="0"/>
              </a:rPr>
              <a:t>,…, </a:t>
            </a:r>
            <a:r>
              <a:rPr lang="en-US" altLang="zh-CN" sz="2000" i="1" dirty="0" err="1" smtClean="0">
                <a:latin typeface="Times New Roman" pitchFamily="18" charset="0"/>
                <a:ea typeface="SimSun" pitchFamily="2" charset="-122"/>
                <a:cs typeface="Times New Roman" pitchFamily="18" charset="0"/>
              </a:rPr>
              <a:t>x</a:t>
            </a:r>
            <a:r>
              <a:rPr lang="en-US" altLang="zh-CN" sz="2000" i="1" baseline="-25000" dirty="0" err="1" smtClean="0">
                <a:latin typeface="Times New Roman" pitchFamily="18" charset="0"/>
                <a:ea typeface="SimSun" pitchFamily="2" charset="-122"/>
                <a:cs typeface="Times New Roman" pitchFamily="18" charset="0"/>
              </a:rPr>
              <a:t>i</a:t>
            </a:r>
            <a:r>
              <a:rPr lang="en-US" altLang="zh-CN" sz="2000" baseline="-25000" dirty="0" err="1" smtClean="0">
                <a:latin typeface="Times New Roman" pitchFamily="18" charset="0"/>
                <a:ea typeface="SimSun" pitchFamily="2" charset="-122"/>
                <a:cs typeface="Times New Roman" pitchFamily="18" charset="0"/>
              </a:rPr>
              <a:t>,</a:t>
            </a:r>
            <a:r>
              <a:rPr lang="en-US" altLang="zh-CN" sz="2000" i="1" baseline="-25000" dirty="0" err="1" smtClean="0">
                <a:latin typeface="Times New Roman" pitchFamily="18" charset="0"/>
                <a:ea typeface="SimSun" pitchFamily="2" charset="-122"/>
                <a:cs typeface="Times New Roman" pitchFamily="18" charset="0"/>
              </a:rPr>
              <a:t>K</a:t>
            </a:r>
            <a:r>
              <a:rPr lang="en-US" altLang="zh-CN" sz="2000" dirty="0" smtClean="0">
                <a:latin typeface="Times New Roman" pitchFamily="18" charset="0"/>
                <a:ea typeface="SimSun" pitchFamily="2" charset="-122"/>
                <a:cs typeface="Times New Roman" pitchFamily="18" charset="0"/>
              </a:rPr>
              <a:t>] is the </a:t>
            </a:r>
            <a:r>
              <a:rPr lang="en-US" altLang="zh-CN" sz="2000" i="1" dirty="0" err="1" smtClean="0">
                <a:latin typeface="Times New Roman" pitchFamily="18" charset="0"/>
                <a:ea typeface="SimSun" pitchFamily="2" charset="-122"/>
                <a:cs typeface="Times New Roman" pitchFamily="18" charset="0"/>
              </a:rPr>
              <a:t>i</a:t>
            </a:r>
            <a:r>
              <a:rPr lang="en-US" altLang="zh-CN" sz="2000" dirty="0" err="1" smtClean="0">
                <a:latin typeface="Times New Roman" pitchFamily="18" charset="0"/>
                <a:ea typeface="SimSun" pitchFamily="2" charset="-122"/>
                <a:cs typeface="Times New Roman" pitchFamily="18" charset="0"/>
              </a:rPr>
              <a:t>th</a:t>
            </a:r>
            <a:r>
              <a:rPr lang="en-US" altLang="zh-CN" sz="2000" dirty="0" smtClean="0">
                <a:latin typeface="Times New Roman" pitchFamily="18" charset="0"/>
                <a:ea typeface="SimSun" pitchFamily="2" charset="-122"/>
                <a:cs typeface="Times New Roman" pitchFamily="18" charset="0"/>
              </a:rPr>
              <a:t> trial data </a:t>
            </a:r>
            <a:r>
              <a:rPr lang="en-US" altLang="zh-CN" sz="2000" dirty="0" smtClean="0">
                <a:latin typeface="Times New Roman" pitchFamily="18" charset="0"/>
                <a:ea typeface="SimSun" pitchFamily="2" charset="-122"/>
                <a:cs typeface="Times New Roman" pitchFamily="18" charset="0"/>
              </a:rPr>
              <a:t>and </a:t>
            </a:r>
            <a:r>
              <a:rPr lang="en-US" altLang="zh-CN" sz="2000" i="1" dirty="0" err="1" smtClean="0">
                <a:latin typeface="Times New Roman" pitchFamily="18" charset="0"/>
                <a:ea typeface="SimSun" pitchFamily="2" charset="-122"/>
                <a:cs typeface="Times New Roman" pitchFamily="18" charset="0"/>
              </a:rPr>
              <a:t>y</a:t>
            </a:r>
            <a:r>
              <a:rPr lang="en-US" altLang="zh-CN" sz="2000" i="1" baseline="-25000" dirty="0" err="1" smtClean="0">
                <a:latin typeface="Times New Roman" pitchFamily="18" charset="0"/>
                <a:ea typeface="SimSun" pitchFamily="2" charset="-122"/>
                <a:cs typeface="Times New Roman" pitchFamily="18" charset="0"/>
              </a:rPr>
              <a:t>i</a:t>
            </a:r>
            <a:r>
              <a:rPr lang="en-US" altLang="zh-CN" sz="2000" dirty="0" smtClean="0">
                <a:latin typeface="Times New Roman" pitchFamily="18" charset="0"/>
                <a:ea typeface="SimSun" pitchFamily="2" charset="-122"/>
                <a:cs typeface="Times New Roman" pitchFamily="18" charset="0"/>
              </a:rPr>
              <a:t> is the decision </a:t>
            </a:r>
          </a:p>
          <a:p>
            <a:pPr marL="1200150" lvl="2" indent="-285750">
              <a:spcBef>
                <a:spcPts val="600"/>
              </a:spcBef>
              <a:buFont typeface="Arial" pitchFamily="34" charset="0"/>
              <a:buChar char="•"/>
            </a:pPr>
            <a:r>
              <a:rPr lang="en-US" altLang="zh-CN" sz="2000" i="1" dirty="0" err="1" smtClean="0">
                <a:latin typeface="Times New Roman" pitchFamily="18" charset="0"/>
                <a:ea typeface="SimSun" pitchFamily="2" charset="-122"/>
                <a:cs typeface="Times New Roman" pitchFamily="18" charset="0"/>
              </a:rPr>
              <a:t>z</a:t>
            </a:r>
            <a:r>
              <a:rPr lang="en-US" altLang="zh-CN" sz="2000" i="1" baseline="-25000" dirty="0" err="1" smtClean="0">
                <a:latin typeface="Times New Roman" pitchFamily="18" charset="0"/>
                <a:ea typeface="SimSun" pitchFamily="2" charset="-122"/>
                <a:cs typeface="Times New Roman" pitchFamily="18" charset="0"/>
              </a:rPr>
              <a:t>i</a:t>
            </a:r>
            <a:r>
              <a:rPr lang="en-US" altLang="zh-CN" sz="2000" dirty="0" smtClean="0">
                <a:latin typeface="Times New Roman" pitchFamily="18" charset="0"/>
                <a:ea typeface="SimSun" pitchFamily="2" charset="-122"/>
                <a:cs typeface="Times New Roman" pitchFamily="18" charset="0"/>
              </a:rPr>
              <a:t> is the corresponding feedback of the </a:t>
            </a:r>
            <a:r>
              <a:rPr lang="en-US" altLang="zh-CN" sz="2000" dirty="0" smtClean="0">
                <a:latin typeface="Times New Roman" pitchFamily="18" charset="0"/>
                <a:ea typeface="SimSun" pitchFamily="2" charset="-122"/>
                <a:cs typeface="Times New Roman" pitchFamily="18" charset="0"/>
              </a:rPr>
              <a:t>class (</a:t>
            </a:r>
            <a:r>
              <a:rPr lang="en-US" altLang="zh-CN" sz="2000" dirty="0" smtClean="0">
                <a:solidFill>
                  <a:srgbClr val="FF0000"/>
                </a:solidFill>
                <a:latin typeface="Times New Roman" pitchFamily="18" charset="0"/>
                <a:ea typeface="SimSun" pitchFamily="2" charset="-122"/>
                <a:cs typeface="Times New Roman" pitchFamily="18" charset="0"/>
              </a:rPr>
              <a:t>ground truth</a:t>
            </a:r>
            <a:r>
              <a:rPr lang="en-US" altLang="zh-CN" sz="2000" dirty="0" smtClean="0">
                <a:latin typeface="Times New Roman" pitchFamily="18" charset="0"/>
                <a:ea typeface="SimSun" pitchFamily="2" charset="-122"/>
                <a:cs typeface="Times New Roman" pitchFamily="18" charset="0"/>
              </a:rPr>
              <a:t>)</a:t>
            </a:r>
            <a:endParaRPr lang="en-US" altLang="zh-CN" sz="2000" i="1" baseline="-25000" dirty="0" smtClean="0">
              <a:latin typeface="Times New Roman" pitchFamily="18" charset="0"/>
              <a:ea typeface="SimSun" pitchFamily="2" charset="-122"/>
              <a:cs typeface="Times New Roman" pitchFamily="18" charset="0"/>
            </a:endParaRPr>
          </a:p>
          <a:p>
            <a:pPr marL="742950" lvl="1" indent="-285750">
              <a:spcBef>
                <a:spcPts val="1200"/>
              </a:spcBef>
              <a:buFont typeface="Wingdings" pitchFamily="2" charset="2"/>
              <a:buChar char="§"/>
            </a:pPr>
            <a:r>
              <a:rPr lang="en-US" altLang="zh-CN" sz="2000" dirty="0" smtClean="0">
                <a:latin typeface="Times New Roman" pitchFamily="18" charset="0"/>
                <a:ea typeface="SimSun" pitchFamily="2" charset="-122"/>
                <a:cs typeface="Times New Roman" pitchFamily="18" charset="0"/>
              </a:rPr>
              <a:t>In the testing phase: (</a:t>
            </a:r>
            <a:r>
              <a:rPr lang="en-US" altLang="zh-CN" sz="2000" i="1" dirty="0" err="1" smtClean="0">
                <a:latin typeface="Times New Roman" pitchFamily="18" charset="0"/>
                <a:ea typeface="SimSun" pitchFamily="2" charset="-122"/>
                <a:cs typeface="Times New Roman" pitchFamily="18" charset="0"/>
              </a:rPr>
              <a:t>N</a:t>
            </a:r>
            <a:r>
              <a:rPr lang="en-US" altLang="zh-CN" sz="2000" i="1" baseline="-25000" dirty="0" err="1" smtClean="0">
                <a:latin typeface="Times New Roman" pitchFamily="18" charset="0"/>
                <a:ea typeface="SimSun" pitchFamily="2" charset="-122"/>
                <a:cs typeface="Times New Roman" pitchFamily="18" charset="0"/>
              </a:rPr>
              <a:t>t</a:t>
            </a:r>
            <a:r>
              <a:rPr lang="en-US" altLang="zh-CN" sz="2000" i="1" dirty="0" smtClean="0">
                <a:latin typeface="Times New Roman" pitchFamily="18" charset="0"/>
                <a:ea typeface="SimSun" pitchFamily="2" charset="-122"/>
                <a:cs typeface="Times New Roman" pitchFamily="18" charset="0"/>
              </a:rPr>
              <a:t> </a:t>
            </a:r>
            <a:r>
              <a:rPr lang="en-US" altLang="zh-CN" sz="2000" dirty="0" smtClean="0">
                <a:latin typeface="Times New Roman" pitchFamily="18" charset="0"/>
                <a:ea typeface="SimSun" pitchFamily="2" charset="-122"/>
                <a:cs typeface="Times New Roman" pitchFamily="18" charset="0"/>
              </a:rPr>
              <a:t>data samples)</a:t>
            </a:r>
          </a:p>
          <a:p>
            <a:pPr marL="1200150" lvl="2" indent="-285750">
              <a:spcBef>
                <a:spcPts val="600"/>
              </a:spcBef>
              <a:buFont typeface="Arial" pitchFamily="34" charset="0"/>
              <a:buChar char="•"/>
            </a:pPr>
            <a:r>
              <a:rPr lang="en-US" altLang="zh-CN" sz="2000" dirty="0" smtClean="0">
                <a:latin typeface="Times New Roman" pitchFamily="18" charset="0"/>
                <a:ea typeface="SimSun" pitchFamily="2" charset="-122"/>
                <a:cs typeface="Times New Roman" pitchFamily="18" charset="0"/>
              </a:rPr>
              <a:t>Testing data set</a:t>
            </a:r>
            <a:r>
              <a:rPr lang="en-US" altLang="zh-CN" sz="2000" dirty="0" smtClean="0">
                <a:latin typeface="Times New Roman" pitchFamily="18" charset="0"/>
                <a:ea typeface="SimSun" pitchFamily="2" charset="-122"/>
                <a:cs typeface="Times New Roman" pitchFamily="18" charset="0"/>
              </a:rPr>
              <a:t>:</a:t>
            </a:r>
          </a:p>
          <a:p>
            <a:pPr marL="1200150" lvl="2" indent="-285750">
              <a:spcBef>
                <a:spcPts val="600"/>
              </a:spcBef>
              <a:buFont typeface="Arial" pitchFamily="34" charset="0"/>
              <a:buChar char="•"/>
            </a:pPr>
            <a:r>
              <a:rPr lang="en-US" altLang="zh-CN" sz="2000" dirty="0" smtClean="0">
                <a:latin typeface="Times New Roman" pitchFamily="18" charset="0"/>
                <a:ea typeface="SimSun" pitchFamily="2" charset="-122"/>
                <a:cs typeface="Times New Roman" pitchFamily="18" charset="0"/>
              </a:rPr>
              <a:t>No feedback is provided </a:t>
            </a:r>
            <a:endParaRPr lang="en-US" altLang="zh-CN" sz="2000" dirty="0" smtClean="0">
              <a:latin typeface="Times New Roman" pitchFamily="18" charset="0"/>
              <a:ea typeface="SimSun" pitchFamily="2" charset="-122"/>
              <a:cs typeface="Times New Roman" pitchFamily="18" charset="0"/>
            </a:endParaRPr>
          </a:p>
        </p:txBody>
      </p:sp>
      <p:graphicFrame>
        <p:nvGraphicFramePr>
          <p:cNvPr id="453637" name="Object 5"/>
          <p:cNvGraphicFramePr>
            <a:graphicFrameLocks noChangeAspect="1"/>
          </p:cNvGraphicFramePr>
          <p:nvPr/>
        </p:nvGraphicFramePr>
        <p:xfrm>
          <a:off x="3151188" y="5397500"/>
          <a:ext cx="1535112" cy="355600"/>
        </p:xfrm>
        <a:graphic>
          <a:graphicData uri="http://schemas.openxmlformats.org/presentationml/2006/ole">
            <p:oleObj spid="_x0000_s453637" name="Equation" r:id="rId4" imgW="1015920" imgH="241200" progId="Equation.3">
              <p:embed/>
            </p:oleObj>
          </a:graphicData>
        </a:graphic>
      </p:graphicFrame>
      <p:graphicFrame>
        <p:nvGraphicFramePr>
          <p:cNvPr id="453638" name="Object 6"/>
          <p:cNvGraphicFramePr>
            <a:graphicFrameLocks noChangeAspect="1"/>
          </p:cNvGraphicFramePr>
          <p:nvPr/>
        </p:nvGraphicFramePr>
        <p:xfrm>
          <a:off x="3143069" y="3789363"/>
          <a:ext cx="1798637" cy="355600"/>
        </p:xfrm>
        <a:graphic>
          <a:graphicData uri="http://schemas.openxmlformats.org/presentationml/2006/ole">
            <p:oleObj spid="_x0000_s453638" name="Equation" r:id="rId5" imgW="1193760" imgH="241200" progId="Equation.3">
              <p:embed/>
            </p:oleObj>
          </a:graphicData>
        </a:graphic>
      </p:graphicFrame>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2"/>
          <p:cNvSpPr>
            <a:spLocks noGrp="1"/>
          </p:cNvSpPr>
          <p:nvPr>
            <p:ph type="sldNum" sz="quarter" idx="12"/>
          </p:nvPr>
        </p:nvSpPr>
        <p:spPr/>
        <p:txBody>
          <a:bodyPr/>
          <a:lstStyle/>
          <a:p>
            <a:fld id="{0846A470-E6B9-41AC-9DDF-503EBF334B5B}" type="slidenum">
              <a:rPr lang="en-US"/>
              <a:pPr/>
              <a:t>5</a:t>
            </a:fld>
            <a:endParaRPr lang="en-US"/>
          </a:p>
        </p:txBody>
      </p:sp>
      <p:sp>
        <p:nvSpPr>
          <p:cNvPr id="6" name="Title 5"/>
          <p:cNvSpPr>
            <a:spLocks noGrp="1"/>
          </p:cNvSpPr>
          <p:nvPr>
            <p:ph type="title"/>
          </p:nvPr>
        </p:nvSpPr>
        <p:spPr>
          <a:xfrm>
            <a:off x="0" y="2743200"/>
            <a:ext cx="9144000" cy="609600"/>
          </a:xfrm>
        </p:spPr>
        <p:txBody>
          <a:bodyPr>
            <a:noAutofit/>
          </a:bodyPr>
          <a:lstStyle/>
          <a:p>
            <a:r>
              <a:rPr lang="en-US" sz="3600" dirty="0" smtClean="0">
                <a:solidFill>
                  <a:schemeClr val="tx1">
                    <a:lumMod val="75000"/>
                    <a:lumOff val="25000"/>
                  </a:schemeClr>
                </a:solidFill>
              </a:rPr>
              <a:t>Passive </a:t>
            </a:r>
            <a:r>
              <a:rPr lang="en-US" sz="3600" dirty="0" err="1" smtClean="0">
                <a:solidFill>
                  <a:schemeClr val="tx1">
                    <a:lumMod val="75000"/>
                    <a:lumOff val="25000"/>
                  </a:schemeClr>
                </a:solidFill>
              </a:rPr>
              <a:t>Satisficing</a:t>
            </a:r>
            <a:r>
              <a:rPr lang="en-US" sz="3600" dirty="0" smtClean="0">
                <a:solidFill>
                  <a:schemeClr val="tx1">
                    <a:lumMod val="75000"/>
                    <a:lumOff val="25000"/>
                  </a:schemeClr>
                </a:solidFill>
              </a:rPr>
              <a:t> Task </a:t>
            </a:r>
            <a:endParaRPr lang="en-US" sz="3600" dirty="0">
              <a:solidFill>
                <a:schemeClr val="tx1">
                  <a:lumMod val="75000"/>
                  <a:lumOff val="25000"/>
                </a:schemeClr>
              </a:solidFill>
            </a:endParaRPr>
          </a:p>
        </p:txBody>
      </p:sp>
      <p:sp>
        <p:nvSpPr>
          <p:cNvPr id="8" name="Frame 7"/>
          <p:cNvSpPr/>
          <p:nvPr/>
        </p:nvSpPr>
        <p:spPr>
          <a:xfrm>
            <a:off x="609600" y="2362200"/>
            <a:ext cx="7924800" cy="1524000"/>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Slide Number Placeholder 2"/>
          <p:cNvSpPr txBox="1">
            <a:spLocks noGrp="1"/>
          </p:cNvSpPr>
          <p:nvPr/>
        </p:nvSpPr>
        <p:spPr bwMode="auto">
          <a:xfrm>
            <a:off x="6553200" y="6248400"/>
            <a:ext cx="1905000" cy="457200"/>
          </a:xfrm>
          <a:prstGeom prst="rect">
            <a:avLst/>
          </a:prstGeom>
          <a:noFill/>
          <a:ln>
            <a:miter lim="800000"/>
            <a:headEnd/>
            <a:tailEnd/>
          </a:ln>
        </p:spPr>
        <p:txBody>
          <a:bodyPr/>
          <a:lstStyle/>
          <a:p>
            <a:pPr algn="r" eaLnBrk="1" hangingPunct="1">
              <a:defRPr/>
            </a:pPr>
            <a:fld id="{EC36F3CB-4FC3-4BDD-B98A-701220373D7C}" type="slidenum">
              <a:rPr lang="en-US" sz="1400">
                <a:latin typeface="Times New Roman" pitchFamily="18" charset="0"/>
              </a:rPr>
              <a:pPr algn="r" eaLnBrk="1" hangingPunct="1">
                <a:defRPr/>
              </a:pPr>
              <a:t>6</a:t>
            </a:fld>
            <a:endParaRPr lang="en-US" sz="1400">
              <a:latin typeface="Times New Roman" pitchFamily="18" charset="0"/>
            </a:endParaRPr>
          </a:p>
        </p:txBody>
      </p:sp>
      <p:sp>
        <p:nvSpPr>
          <p:cNvPr id="43012" name="Rectangle 4"/>
          <p:cNvSpPr>
            <a:spLocks noChangeArrowheads="1"/>
          </p:cNvSpPr>
          <p:nvPr/>
        </p:nvSpPr>
        <p:spPr bwMode="auto">
          <a:xfrm>
            <a:off x="0" y="0"/>
            <a:ext cx="9144000" cy="0"/>
          </a:xfrm>
          <a:prstGeom prst="rect">
            <a:avLst/>
          </a:prstGeom>
          <a:noFill/>
          <a:ln w="19050" algn="ctr">
            <a:noFill/>
            <a:miter lim="800000"/>
            <a:headEnd/>
            <a:tailEnd/>
          </a:ln>
        </p:spPr>
        <p:txBody>
          <a:bodyPr wrap="none" anchor="ctr">
            <a:spAutoFit/>
          </a:bodyPr>
          <a:lstStyle/>
          <a:p>
            <a:pPr algn="ctr" eaLnBrk="1" hangingPunct="1">
              <a:spcBef>
                <a:spcPct val="50000"/>
              </a:spcBef>
            </a:pPr>
            <a:endParaRPr lang="en-US" b="1">
              <a:latin typeface="Times New Roman" pitchFamily="18" charset="0"/>
              <a:cs typeface="Arial" charset="0"/>
            </a:endParaRPr>
          </a:p>
        </p:txBody>
      </p:sp>
      <p:sp>
        <p:nvSpPr>
          <p:cNvPr id="43013" name="Rectangle 2"/>
          <p:cNvSpPr>
            <a:spLocks noChangeArrowheads="1"/>
          </p:cNvSpPr>
          <p:nvPr/>
        </p:nvSpPr>
        <p:spPr bwMode="auto">
          <a:xfrm>
            <a:off x="3946525" y="-201613"/>
            <a:ext cx="184150" cy="366713"/>
          </a:xfrm>
          <a:prstGeom prst="rect">
            <a:avLst/>
          </a:prstGeom>
          <a:noFill/>
          <a:ln w="19050" algn="ctr">
            <a:noFill/>
            <a:miter lim="800000"/>
            <a:headEnd/>
            <a:tailEnd/>
          </a:ln>
        </p:spPr>
        <p:txBody>
          <a:bodyPr wrap="none" anchor="ctr">
            <a:spAutoFit/>
          </a:bodyPr>
          <a:lstStyle/>
          <a:p>
            <a:pPr algn="ctr" eaLnBrk="1" hangingPunct="1">
              <a:spcBef>
                <a:spcPct val="50000"/>
              </a:spcBef>
            </a:pPr>
            <a:endParaRPr lang="en-US" b="1">
              <a:latin typeface="Times New Roman" pitchFamily="18" charset="0"/>
              <a:cs typeface="Arial" charset="0"/>
            </a:endParaRPr>
          </a:p>
        </p:txBody>
      </p:sp>
      <p:sp>
        <p:nvSpPr>
          <p:cNvPr id="11" name="Title 10"/>
          <p:cNvSpPr>
            <a:spLocks noGrp="1"/>
          </p:cNvSpPr>
          <p:nvPr>
            <p:ph type="title"/>
          </p:nvPr>
        </p:nvSpPr>
        <p:spPr/>
        <p:txBody>
          <a:bodyPr>
            <a:noAutofit/>
          </a:bodyPr>
          <a:lstStyle/>
          <a:p>
            <a:pPr lvl="1" algn="ctr" rtl="0">
              <a:spcBef>
                <a:spcPct val="0"/>
              </a:spcBef>
            </a:pPr>
            <a:r>
              <a:rPr lang="en-US" sz="3200" kern="1200" dirty="0">
                <a:solidFill>
                  <a:srgbClr val="000066"/>
                </a:solidFill>
                <a:latin typeface="+mj-lt"/>
                <a:ea typeface="+mj-ea"/>
                <a:cs typeface="+mj-cs"/>
              </a:rPr>
              <a:t>Problem </a:t>
            </a:r>
            <a:r>
              <a:rPr lang="en-US" sz="3200" kern="1200" dirty="0" smtClean="0">
                <a:solidFill>
                  <a:srgbClr val="000066"/>
                </a:solidFill>
                <a:latin typeface="+mj-lt"/>
                <a:ea typeface="+mj-ea"/>
                <a:cs typeface="+mj-cs"/>
              </a:rPr>
              <a:t>formulation</a:t>
            </a:r>
            <a:endParaRPr lang="en-US" sz="3200" kern="1200" dirty="0">
              <a:solidFill>
                <a:srgbClr val="000066"/>
              </a:solidFill>
              <a:latin typeface="+mj-lt"/>
              <a:ea typeface="+mj-ea"/>
              <a:cs typeface="+mj-cs"/>
            </a:endParaRPr>
          </a:p>
        </p:txBody>
      </p:sp>
      <p:sp>
        <p:nvSpPr>
          <p:cNvPr id="8" name="Rectangle 7"/>
          <p:cNvSpPr/>
          <p:nvPr/>
        </p:nvSpPr>
        <p:spPr>
          <a:xfrm>
            <a:off x="0" y="1116418"/>
            <a:ext cx="9144000" cy="3277820"/>
          </a:xfrm>
          <a:prstGeom prst="rect">
            <a:avLst/>
          </a:prstGeom>
        </p:spPr>
        <p:txBody>
          <a:bodyPr wrap="square">
            <a:spAutoFit/>
          </a:bodyPr>
          <a:lstStyle/>
          <a:p>
            <a:pPr marL="742950" lvl="1" indent="-285750">
              <a:buFont typeface="Wingdings" pitchFamily="2" charset="2"/>
              <a:buChar char="§"/>
            </a:pPr>
            <a:r>
              <a:rPr lang="en-US" altLang="en-US" sz="2000" dirty="0" smtClean="0">
                <a:latin typeface="Times New Roman" pitchFamily="18" charset="0"/>
                <a:ea typeface="SimSun" pitchFamily="2" charset="-122"/>
                <a:cs typeface="Times New Roman" pitchFamily="18" charset="0"/>
              </a:rPr>
              <a:t> Novel </a:t>
            </a:r>
            <a:r>
              <a:rPr lang="en-US" altLang="en-US" sz="2000" dirty="0" smtClean="0">
                <a:latin typeface="Times New Roman" pitchFamily="18" charset="0"/>
                <a:ea typeface="SimSun" pitchFamily="2" charset="-122"/>
                <a:cs typeface="Times New Roman" pitchFamily="18" charset="0"/>
              </a:rPr>
              <a:t>probabilistic classification task (buried treasure), which was inspired by the </a:t>
            </a:r>
            <a:r>
              <a:rPr lang="en-US" altLang="en-US" sz="2000" dirty="0" smtClean="0">
                <a:latin typeface="Times New Roman" pitchFamily="18" charset="0"/>
                <a:ea typeface="SimSun" pitchFamily="2" charset="-122"/>
                <a:cs typeface="Times New Roman" pitchFamily="18" charset="0"/>
              </a:rPr>
              <a:t>  “</a:t>
            </a:r>
            <a:r>
              <a:rPr lang="en-US" altLang="en-US" sz="2000" dirty="0" smtClean="0">
                <a:latin typeface="Times New Roman" pitchFamily="18" charset="0"/>
                <a:ea typeface="SimSun" pitchFamily="2" charset="-122"/>
                <a:cs typeface="Times New Roman" pitchFamily="18" charset="0"/>
              </a:rPr>
              <a:t>weather prediction (WP) task” (Knowlton et al., 1994, 1996), to induce and track shifts in decision-making strategies</a:t>
            </a:r>
            <a:r>
              <a:rPr lang="en-US" altLang="en-US" sz="2000" dirty="0" smtClean="0">
                <a:latin typeface="Times New Roman" pitchFamily="18" charset="0"/>
                <a:ea typeface="SimSun" pitchFamily="2" charset="-122"/>
                <a:cs typeface="Times New Roman" pitchFamily="18" charset="0"/>
              </a:rPr>
              <a:t>.</a:t>
            </a:r>
          </a:p>
          <a:p>
            <a:pPr marL="285750" indent="-285750"/>
            <a:endParaRPr lang="en-US" altLang="en-US" sz="2000" dirty="0" smtClean="0">
              <a:latin typeface="Times New Roman" pitchFamily="18" charset="0"/>
              <a:ea typeface="SimSun" pitchFamily="2" charset="-122"/>
              <a:cs typeface="Times New Roman" pitchFamily="18" charset="0"/>
            </a:endParaRPr>
          </a:p>
          <a:p>
            <a:pPr marL="742950" lvl="1" indent="-285750">
              <a:buFont typeface="Wingdings" pitchFamily="2" charset="2"/>
              <a:buChar char="§"/>
            </a:pPr>
            <a:r>
              <a:rPr lang="en-US" altLang="en-US" sz="2000" dirty="0" smtClean="0">
                <a:latin typeface="Times New Roman" pitchFamily="18" charset="0"/>
                <a:ea typeface="SimSun" pitchFamily="2" charset="-122"/>
                <a:cs typeface="Times New Roman" pitchFamily="18" charset="0"/>
              </a:rPr>
              <a:t> Limited </a:t>
            </a:r>
            <a:r>
              <a:rPr lang="en-US" altLang="en-US" sz="2000" dirty="0" smtClean="0">
                <a:latin typeface="Times New Roman" pitchFamily="18" charset="0"/>
                <a:ea typeface="SimSun" pitchFamily="2" charset="-122"/>
                <a:cs typeface="Times New Roman" pitchFamily="18" charset="0"/>
              </a:rPr>
              <a:t>decision time: 1) </a:t>
            </a:r>
            <a:r>
              <a:rPr lang="en-US" altLang="en-US" sz="2000" dirty="0" smtClean="0">
                <a:solidFill>
                  <a:srgbClr val="FF0000"/>
                </a:solidFill>
                <a:latin typeface="Times New Roman" pitchFamily="18" charset="0"/>
                <a:ea typeface="SimSun" pitchFamily="2" charset="-122"/>
                <a:cs typeface="Times New Roman" pitchFamily="18" charset="0"/>
              </a:rPr>
              <a:t>No Time (NT) Pressure</a:t>
            </a:r>
            <a:r>
              <a:rPr lang="en-US" altLang="en-US" sz="2000" dirty="0" smtClean="0">
                <a:latin typeface="Times New Roman" pitchFamily="18" charset="0"/>
                <a:ea typeface="SimSun" pitchFamily="2" charset="-122"/>
                <a:cs typeface="Times New Roman" pitchFamily="18" charset="0"/>
              </a:rPr>
              <a:t> and 2) </a:t>
            </a:r>
            <a:r>
              <a:rPr lang="en-US" altLang="en-US" sz="2000" dirty="0" smtClean="0">
                <a:solidFill>
                  <a:srgbClr val="FF0000"/>
                </a:solidFill>
                <a:latin typeface="Times New Roman" pitchFamily="18" charset="0"/>
                <a:ea typeface="SimSun" pitchFamily="2" charset="-122"/>
                <a:cs typeface="Times New Roman" pitchFamily="18" charset="0"/>
              </a:rPr>
              <a:t>Time Pressure (TP</a:t>
            </a:r>
            <a:r>
              <a:rPr lang="en-US" altLang="en-US" sz="2000" dirty="0" smtClean="0">
                <a:solidFill>
                  <a:srgbClr val="FF0000"/>
                </a:solidFill>
                <a:latin typeface="Times New Roman" pitchFamily="18" charset="0"/>
                <a:ea typeface="SimSun" pitchFamily="2" charset="-122"/>
                <a:cs typeface="Times New Roman" pitchFamily="18" charset="0"/>
              </a:rPr>
              <a:t>)</a:t>
            </a:r>
          </a:p>
          <a:p>
            <a:pPr marL="285750" indent="-285750">
              <a:buFont typeface="Wingdings" pitchFamily="2" charset="2"/>
              <a:buChar char="§"/>
            </a:pPr>
            <a:endParaRPr lang="en-US" altLang="en-US" sz="1100" dirty="0" smtClean="0">
              <a:latin typeface="Times New Roman" pitchFamily="18" charset="0"/>
              <a:ea typeface="SimSun" pitchFamily="2" charset="-122"/>
              <a:cs typeface="Times New Roman" pitchFamily="18" charset="0"/>
            </a:endParaRPr>
          </a:p>
          <a:p>
            <a:pPr marL="800100" lvl="1" indent="-342900">
              <a:lnSpc>
                <a:spcPct val="120000"/>
              </a:lnSpc>
              <a:spcBef>
                <a:spcPct val="20000"/>
              </a:spcBef>
              <a:buFont typeface="Wingdings" pitchFamily="2" charset="2"/>
              <a:buChar char="§"/>
            </a:pPr>
            <a:r>
              <a:rPr lang="en-US" altLang="en-US" sz="2000" dirty="0" smtClean="0">
                <a:latin typeface="Times New Roman" pitchFamily="18" charset="0"/>
                <a:cs typeface="Times New Roman" pitchFamily="18" charset="0"/>
              </a:rPr>
              <a:t>Bayesian model:  - One classification random variable, </a:t>
            </a:r>
            <a:r>
              <a:rPr lang="en-US" altLang="en-US" sz="2000" dirty="0" smtClean="0">
                <a:latin typeface="Times New Roman" pitchFamily="18" charset="0"/>
                <a:cs typeface="Times New Roman" pitchFamily="18" charset="0"/>
              </a:rPr>
              <a:t>z, </a:t>
            </a:r>
            <a:r>
              <a:rPr lang="en-US" altLang="en-US" sz="2000" dirty="0" smtClean="0">
                <a:latin typeface="Times New Roman" pitchFamily="18" charset="0"/>
                <a:cs typeface="Times New Roman" pitchFamily="18" charset="0"/>
              </a:rPr>
              <a:t>with </a:t>
            </a:r>
            <a:r>
              <a:rPr lang="en-US" altLang="en-US" sz="2000" i="1" dirty="0" smtClean="0">
                <a:latin typeface="Times New Roman" pitchFamily="18" charset="0"/>
                <a:cs typeface="Times New Roman" pitchFamily="18" charset="0"/>
              </a:rPr>
              <a:t>Z</a:t>
            </a:r>
            <a:r>
              <a:rPr lang="en-US" altLang="en-US" sz="2000" dirty="0" smtClean="0">
                <a:latin typeface="Times New Roman" pitchFamily="18" charset="0"/>
                <a:cs typeface="Times New Roman" pitchFamily="18" charset="0"/>
              </a:rPr>
              <a:t> </a:t>
            </a:r>
            <a:r>
              <a:rPr lang="en-US" altLang="en-US" sz="2000" dirty="0" smtClean="0">
                <a:latin typeface="Times New Roman" pitchFamily="18" charset="0"/>
                <a:cs typeface="Times New Roman" pitchFamily="18" charset="0"/>
              </a:rPr>
              <a:t>= {</a:t>
            </a:r>
            <a:r>
              <a:rPr lang="en-US" altLang="en-US" sz="2000" i="1" dirty="0" smtClean="0">
                <a:latin typeface="Times New Roman" pitchFamily="18" charset="0"/>
                <a:cs typeface="Times New Roman" pitchFamily="18" charset="0"/>
              </a:rPr>
              <a:t>L</a:t>
            </a:r>
            <a:r>
              <a:rPr lang="en-US" altLang="en-US" sz="2000" dirty="0" smtClean="0">
                <a:latin typeface="Times New Roman" pitchFamily="18" charset="0"/>
                <a:cs typeface="Times New Roman" pitchFamily="18" charset="0"/>
              </a:rPr>
              <a:t>, </a:t>
            </a:r>
            <a:r>
              <a:rPr lang="en-US" altLang="en-US" sz="2000" i="1" dirty="0" smtClean="0">
                <a:latin typeface="Times New Roman" pitchFamily="18" charset="0"/>
                <a:cs typeface="Times New Roman" pitchFamily="18" charset="0"/>
              </a:rPr>
              <a:t>R</a:t>
            </a:r>
            <a:r>
              <a:rPr lang="en-US" altLang="en-US" sz="2000" dirty="0" smtClean="0">
                <a:latin typeface="Times New Roman" pitchFamily="18" charset="0"/>
                <a:cs typeface="Times New Roman" pitchFamily="18" charset="0"/>
              </a:rPr>
              <a:t>}</a:t>
            </a:r>
          </a:p>
          <a:p>
            <a:pPr marL="342900" indent="-342900">
              <a:lnSpc>
                <a:spcPct val="120000"/>
              </a:lnSpc>
              <a:spcBef>
                <a:spcPct val="20000"/>
              </a:spcBef>
            </a:pPr>
            <a:r>
              <a:rPr lang="en-US" altLang="en-US" sz="2000" dirty="0" smtClean="0">
                <a:latin typeface="Times New Roman" pitchFamily="18" charset="0"/>
                <a:cs typeface="Times New Roman" pitchFamily="18" charset="0"/>
              </a:rPr>
              <a:t>	                             </a:t>
            </a:r>
            <a:r>
              <a:rPr lang="en-US" altLang="en-US" sz="2000" dirty="0" smtClean="0">
                <a:latin typeface="Times New Roman" pitchFamily="18" charset="0"/>
                <a:cs typeface="Times New Roman" pitchFamily="18" charset="0"/>
              </a:rPr>
              <a:t>       </a:t>
            </a:r>
            <a:r>
              <a:rPr lang="en-US" altLang="en-US" sz="2000" dirty="0" smtClean="0">
                <a:latin typeface="Times New Roman" pitchFamily="18" charset="0"/>
                <a:cs typeface="Times New Roman" pitchFamily="18" charset="0"/>
              </a:rPr>
              <a:t>- Four (conditionally) independent cues</a:t>
            </a:r>
          </a:p>
          <a:p>
            <a:pPr marL="285750" indent="-285750">
              <a:buFont typeface="Wingdings" pitchFamily="2" charset="2"/>
              <a:buChar char="§"/>
            </a:pPr>
            <a:endParaRPr lang="en-US" altLang="en-US" sz="2000" dirty="0" smtClean="0">
              <a:ea typeface="SimSun" pitchFamily="2" charset="-122"/>
            </a:endParaRPr>
          </a:p>
          <a:p>
            <a:pPr marL="285750" indent="-285750"/>
            <a:endParaRPr lang="en-US" altLang="zh-CN" sz="2000" dirty="0" smtClean="0">
              <a:ea typeface="SimSun" pitchFamily="2" charset="-122"/>
            </a:endParaRPr>
          </a:p>
        </p:txBody>
      </p:sp>
      <p:grpSp>
        <p:nvGrpSpPr>
          <p:cNvPr id="10" name="Group 25"/>
          <p:cNvGrpSpPr>
            <a:grpSpLocks/>
          </p:cNvGrpSpPr>
          <p:nvPr/>
        </p:nvGrpSpPr>
        <p:grpSpPr bwMode="auto">
          <a:xfrm>
            <a:off x="5934438" y="3905069"/>
            <a:ext cx="2322513" cy="2322512"/>
            <a:chOff x="0" y="0"/>
            <a:chExt cx="4114800" cy="4114800"/>
          </a:xfrm>
        </p:grpSpPr>
        <p:sp>
          <p:nvSpPr>
            <p:cNvPr id="12" name="Rectangle 11"/>
            <p:cNvSpPr/>
            <p:nvPr/>
          </p:nvSpPr>
          <p:spPr>
            <a:xfrm>
              <a:off x="0" y="0"/>
              <a:ext cx="4114800" cy="4114800"/>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a:p>
          </p:txBody>
        </p:sp>
        <p:pic>
          <p:nvPicPr>
            <p:cNvPr id="14" name="Picture 27"/>
            <p:cNvPicPr>
              <a:picLocks noChangeAspect="1"/>
            </p:cNvPicPr>
            <p:nvPr/>
          </p:nvPicPr>
          <p:blipFill>
            <a:blip r:embed="rId3" cstate="print"/>
            <a:srcRect/>
            <a:stretch>
              <a:fillRect/>
            </a:stretch>
          </p:blipFill>
          <p:spPr bwMode="auto">
            <a:xfrm>
              <a:off x="3108960" y="3108960"/>
              <a:ext cx="914400" cy="914400"/>
            </a:xfrm>
            <a:prstGeom prst="rect">
              <a:avLst/>
            </a:prstGeom>
            <a:noFill/>
            <a:ln w="9525">
              <a:noFill/>
              <a:miter lim="800000"/>
              <a:headEnd/>
              <a:tailEnd/>
            </a:ln>
          </p:spPr>
        </p:pic>
        <p:pic>
          <p:nvPicPr>
            <p:cNvPr id="15" name="Picture 28"/>
            <p:cNvPicPr>
              <a:picLocks noChangeAspect="1"/>
            </p:cNvPicPr>
            <p:nvPr/>
          </p:nvPicPr>
          <p:blipFill>
            <a:blip r:embed="rId4" cstate="print"/>
            <a:srcRect/>
            <a:stretch>
              <a:fillRect/>
            </a:stretch>
          </p:blipFill>
          <p:spPr bwMode="auto">
            <a:xfrm>
              <a:off x="91440" y="91440"/>
              <a:ext cx="914400" cy="914400"/>
            </a:xfrm>
            <a:prstGeom prst="rect">
              <a:avLst/>
            </a:prstGeom>
            <a:noFill/>
            <a:ln w="9525">
              <a:noFill/>
              <a:miter lim="800000"/>
              <a:headEnd/>
              <a:tailEnd/>
            </a:ln>
          </p:spPr>
        </p:pic>
        <p:pic>
          <p:nvPicPr>
            <p:cNvPr id="16" name="Picture 29"/>
            <p:cNvPicPr>
              <a:picLocks noChangeAspect="1"/>
            </p:cNvPicPr>
            <p:nvPr/>
          </p:nvPicPr>
          <p:blipFill>
            <a:blip r:embed="rId5" cstate="print"/>
            <a:srcRect/>
            <a:stretch>
              <a:fillRect/>
            </a:stretch>
          </p:blipFill>
          <p:spPr bwMode="auto">
            <a:xfrm>
              <a:off x="1097280" y="91440"/>
              <a:ext cx="914400" cy="914400"/>
            </a:xfrm>
            <a:prstGeom prst="rect">
              <a:avLst/>
            </a:prstGeom>
            <a:noFill/>
            <a:ln w="9525">
              <a:noFill/>
              <a:miter lim="800000"/>
              <a:headEnd/>
              <a:tailEnd/>
            </a:ln>
          </p:spPr>
        </p:pic>
        <p:pic>
          <p:nvPicPr>
            <p:cNvPr id="17" name="Picture 30"/>
            <p:cNvPicPr>
              <a:picLocks noChangeAspect="1"/>
            </p:cNvPicPr>
            <p:nvPr/>
          </p:nvPicPr>
          <p:blipFill>
            <a:blip r:embed="rId6" cstate="print"/>
            <a:srcRect/>
            <a:stretch>
              <a:fillRect/>
            </a:stretch>
          </p:blipFill>
          <p:spPr bwMode="auto">
            <a:xfrm>
              <a:off x="2103120" y="91440"/>
              <a:ext cx="914400" cy="914400"/>
            </a:xfrm>
            <a:prstGeom prst="rect">
              <a:avLst/>
            </a:prstGeom>
            <a:noFill/>
            <a:ln w="9525">
              <a:noFill/>
              <a:miter lim="800000"/>
              <a:headEnd/>
              <a:tailEnd/>
            </a:ln>
          </p:spPr>
        </p:pic>
        <p:pic>
          <p:nvPicPr>
            <p:cNvPr id="18" name="Picture 31"/>
            <p:cNvPicPr>
              <a:picLocks noChangeAspect="1"/>
            </p:cNvPicPr>
            <p:nvPr/>
          </p:nvPicPr>
          <p:blipFill>
            <a:blip r:embed="rId7" cstate="print"/>
            <a:srcRect/>
            <a:stretch>
              <a:fillRect/>
            </a:stretch>
          </p:blipFill>
          <p:spPr bwMode="auto">
            <a:xfrm>
              <a:off x="3108960" y="91440"/>
              <a:ext cx="914400" cy="914400"/>
            </a:xfrm>
            <a:prstGeom prst="rect">
              <a:avLst/>
            </a:prstGeom>
            <a:noFill/>
            <a:ln w="9525">
              <a:noFill/>
              <a:miter lim="800000"/>
              <a:headEnd/>
              <a:tailEnd/>
            </a:ln>
          </p:spPr>
        </p:pic>
        <p:pic>
          <p:nvPicPr>
            <p:cNvPr id="19" name="Picture 32"/>
            <p:cNvPicPr>
              <a:picLocks noChangeAspect="1"/>
            </p:cNvPicPr>
            <p:nvPr/>
          </p:nvPicPr>
          <p:blipFill>
            <a:blip r:embed="rId8" cstate="print"/>
            <a:srcRect/>
            <a:stretch>
              <a:fillRect/>
            </a:stretch>
          </p:blipFill>
          <p:spPr bwMode="auto">
            <a:xfrm>
              <a:off x="91440" y="1097280"/>
              <a:ext cx="914400" cy="914400"/>
            </a:xfrm>
            <a:prstGeom prst="rect">
              <a:avLst/>
            </a:prstGeom>
            <a:noFill/>
            <a:ln w="9525">
              <a:noFill/>
              <a:miter lim="800000"/>
              <a:headEnd/>
              <a:tailEnd/>
            </a:ln>
          </p:spPr>
        </p:pic>
        <p:pic>
          <p:nvPicPr>
            <p:cNvPr id="20" name="Picture 33"/>
            <p:cNvPicPr>
              <a:picLocks noChangeAspect="1"/>
            </p:cNvPicPr>
            <p:nvPr/>
          </p:nvPicPr>
          <p:blipFill>
            <a:blip r:embed="rId9" cstate="print"/>
            <a:srcRect/>
            <a:stretch>
              <a:fillRect/>
            </a:stretch>
          </p:blipFill>
          <p:spPr bwMode="auto">
            <a:xfrm>
              <a:off x="1097280" y="1097280"/>
              <a:ext cx="914400" cy="914400"/>
            </a:xfrm>
            <a:prstGeom prst="rect">
              <a:avLst/>
            </a:prstGeom>
            <a:noFill/>
            <a:ln w="9525">
              <a:noFill/>
              <a:miter lim="800000"/>
              <a:headEnd/>
              <a:tailEnd/>
            </a:ln>
          </p:spPr>
        </p:pic>
        <p:pic>
          <p:nvPicPr>
            <p:cNvPr id="21" name="Picture 34"/>
            <p:cNvPicPr>
              <a:picLocks noChangeAspect="1"/>
            </p:cNvPicPr>
            <p:nvPr/>
          </p:nvPicPr>
          <p:blipFill>
            <a:blip r:embed="rId10" cstate="print"/>
            <a:srcRect/>
            <a:stretch>
              <a:fillRect/>
            </a:stretch>
          </p:blipFill>
          <p:spPr bwMode="auto">
            <a:xfrm>
              <a:off x="2103120" y="1097280"/>
              <a:ext cx="914400" cy="914400"/>
            </a:xfrm>
            <a:prstGeom prst="rect">
              <a:avLst/>
            </a:prstGeom>
            <a:noFill/>
            <a:ln w="9525">
              <a:noFill/>
              <a:miter lim="800000"/>
              <a:headEnd/>
              <a:tailEnd/>
            </a:ln>
          </p:spPr>
        </p:pic>
        <p:pic>
          <p:nvPicPr>
            <p:cNvPr id="22" name="Picture 35"/>
            <p:cNvPicPr>
              <a:picLocks noChangeAspect="1"/>
            </p:cNvPicPr>
            <p:nvPr/>
          </p:nvPicPr>
          <p:blipFill>
            <a:blip r:embed="rId11" cstate="print"/>
            <a:srcRect/>
            <a:stretch>
              <a:fillRect/>
            </a:stretch>
          </p:blipFill>
          <p:spPr bwMode="auto">
            <a:xfrm>
              <a:off x="3108960" y="1097280"/>
              <a:ext cx="914400" cy="914400"/>
            </a:xfrm>
            <a:prstGeom prst="rect">
              <a:avLst/>
            </a:prstGeom>
            <a:noFill/>
            <a:ln w="9525">
              <a:noFill/>
              <a:miter lim="800000"/>
              <a:headEnd/>
              <a:tailEnd/>
            </a:ln>
          </p:spPr>
        </p:pic>
        <p:pic>
          <p:nvPicPr>
            <p:cNvPr id="23" name="Picture 36"/>
            <p:cNvPicPr>
              <a:picLocks noChangeAspect="1"/>
            </p:cNvPicPr>
            <p:nvPr/>
          </p:nvPicPr>
          <p:blipFill>
            <a:blip r:embed="rId12" cstate="print"/>
            <a:srcRect/>
            <a:stretch>
              <a:fillRect/>
            </a:stretch>
          </p:blipFill>
          <p:spPr bwMode="auto">
            <a:xfrm>
              <a:off x="91440" y="2103120"/>
              <a:ext cx="914400" cy="914400"/>
            </a:xfrm>
            <a:prstGeom prst="rect">
              <a:avLst/>
            </a:prstGeom>
            <a:noFill/>
            <a:ln w="9525">
              <a:noFill/>
              <a:miter lim="800000"/>
              <a:headEnd/>
              <a:tailEnd/>
            </a:ln>
          </p:spPr>
        </p:pic>
        <p:pic>
          <p:nvPicPr>
            <p:cNvPr id="24" name="Picture 37"/>
            <p:cNvPicPr>
              <a:picLocks noChangeAspect="1"/>
            </p:cNvPicPr>
            <p:nvPr/>
          </p:nvPicPr>
          <p:blipFill>
            <a:blip r:embed="rId13" cstate="print"/>
            <a:srcRect/>
            <a:stretch>
              <a:fillRect/>
            </a:stretch>
          </p:blipFill>
          <p:spPr bwMode="auto">
            <a:xfrm>
              <a:off x="1097280" y="2103120"/>
              <a:ext cx="914400" cy="914400"/>
            </a:xfrm>
            <a:prstGeom prst="rect">
              <a:avLst/>
            </a:prstGeom>
            <a:noFill/>
            <a:ln w="9525">
              <a:noFill/>
              <a:miter lim="800000"/>
              <a:headEnd/>
              <a:tailEnd/>
            </a:ln>
          </p:spPr>
        </p:pic>
        <p:pic>
          <p:nvPicPr>
            <p:cNvPr id="25" name="Picture 38"/>
            <p:cNvPicPr>
              <a:picLocks noChangeAspect="1"/>
            </p:cNvPicPr>
            <p:nvPr/>
          </p:nvPicPr>
          <p:blipFill>
            <a:blip r:embed="rId14" cstate="print"/>
            <a:srcRect/>
            <a:stretch>
              <a:fillRect/>
            </a:stretch>
          </p:blipFill>
          <p:spPr bwMode="auto">
            <a:xfrm>
              <a:off x="2103120" y="2103120"/>
              <a:ext cx="914400" cy="914400"/>
            </a:xfrm>
            <a:prstGeom prst="rect">
              <a:avLst/>
            </a:prstGeom>
            <a:noFill/>
            <a:ln w="9525">
              <a:noFill/>
              <a:miter lim="800000"/>
              <a:headEnd/>
              <a:tailEnd/>
            </a:ln>
          </p:spPr>
        </p:pic>
        <p:pic>
          <p:nvPicPr>
            <p:cNvPr id="26" name="Picture 39"/>
            <p:cNvPicPr>
              <a:picLocks noChangeAspect="1"/>
            </p:cNvPicPr>
            <p:nvPr/>
          </p:nvPicPr>
          <p:blipFill>
            <a:blip r:embed="rId15" cstate="print"/>
            <a:srcRect/>
            <a:stretch>
              <a:fillRect/>
            </a:stretch>
          </p:blipFill>
          <p:spPr bwMode="auto">
            <a:xfrm>
              <a:off x="3108960" y="2103120"/>
              <a:ext cx="914400" cy="914400"/>
            </a:xfrm>
            <a:prstGeom prst="rect">
              <a:avLst/>
            </a:prstGeom>
            <a:noFill/>
            <a:ln w="9525">
              <a:noFill/>
              <a:miter lim="800000"/>
              <a:headEnd/>
              <a:tailEnd/>
            </a:ln>
          </p:spPr>
        </p:pic>
        <p:pic>
          <p:nvPicPr>
            <p:cNvPr id="27" name="Picture 40"/>
            <p:cNvPicPr>
              <a:picLocks noChangeAspect="1"/>
            </p:cNvPicPr>
            <p:nvPr/>
          </p:nvPicPr>
          <p:blipFill>
            <a:blip r:embed="rId16" cstate="print"/>
            <a:srcRect/>
            <a:stretch>
              <a:fillRect/>
            </a:stretch>
          </p:blipFill>
          <p:spPr bwMode="auto">
            <a:xfrm>
              <a:off x="91440" y="3108960"/>
              <a:ext cx="914400" cy="914400"/>
            </a:xfrm>
            <a:prstGeom prst="rect">
              <a:avLst/>
            </a:prstGeom>
            <a:noFill/>
            <a:ln w="9525">
              <a:noFill/>
              <a:miter lim="800000"/>
              <a:headEnd/>
              <a:tailEnd/>
            </a:ln>
          </p:spPr>
        </p:pic>
        <p:pic>
          <p:nvPicPr>
            <p:cNvPr id="28" name="Picture 41"/>
            <p:cNvPicPr>
              <a:picLocks noChangeAspect="1"/>
            </p:cNvPicPr>
            <p:nvPr/>
          </p:nvPicPr>
          <p:blipFill>
            <a:blip r:embed="rId17" cstate="print"/>
            <a:srcRect/>
            <a:stretch>
              <a:fillRect/>
            </a:stretch>
          </p:blipFill>
          <p:spPr bwMode="auto">
            <a:xfrm>
              <a:off x="1097280" y="3108960"/>
              <a:ext cx="914400" cy="914400"/>
            </a:xfrm>
            <a:prstGeom prst="rect">
              <a:avLst/>
            </a:prstGeom>
            <a:noFill/>
            <a:ln w="9525">
              <a:noFill/>
              <a:miter lim="800000"/>
              <a:headEnd/>
              <a:tailEnd/>
            </a:ln>
          </p:spPr>
        </p:pic>
        <p:pic>
          <p:nvPicPr>
            <p:cNvPr id="29" name="Picture 42"/>
            <p:cNvPicPr>
              <a:picLocks noChangeAspect="1"/>
            </p:cNvPicPr>
            <p:nvPr/>
          </p:nvPicPr>
          <p:blipFill>
            <a:blip r:embed="rId18" cstate="print"/>
            <a:srcRect/>
            <a:stretch>
              <a:fillRect/>
            </a:stretch>
          </p:blipFill>
          <p:spPr bwMode="auto">
            <a:xfrm>
              <a:off x="2103120" y="3108960"/>
              <a:ext cx="914400" cy="914400"/>
            </a:xfrm>
            <a:prstGeom prst="rect">
              <a:avLst/>
            </a:prstGeom>
            <a:noFill/>
            <a:ln w="9525">
              <a:noFill/>
              <a:miter lim="800000"/>
              <a:headEnd/>
              <a:tailEnd/>
            </a:ln>
          </p:spPr>
        </p:pic>
      </p:grpSp>
      <p:sp>
        <p:nvSpPr>
          <p:cNvPr id="30" name="TextBox 29"/>
          <p:cNvSpPr txBox="1">
            <a:spLocks noChangeArrowheads="1"/>
          </p:cNvSpPr>
          <p:nvPr/>
        </p:nvSpPr>
        <p:spPr bwMode="auto">
          <a:xfrm>
            <a:off x="5593944" y="6227102"/>
            <a:ext cx="3021012" cy="338554"/>
          </a:xfrm>
          <a:prstGeom prst="rect">
            <a:avLst/>
          </a:prstGeom>
          <a:solidFill>
            <a:schemeClr val="bg1"/>
          </a:solidFill>
          <a:ln w="9525">
            <a:noFill/>
            <a:miter lim="800000"/>
            <a:headEnd/>
            <a:tailEnd/>
          </a:ln>
        </p:spPr>
        <p:txBody>
          <a:bodyPr>
            <a:spAutoFit/>
          </a:bodyPr>
          <a:lstStyle/>
          <a:p>
            <a:pPr algn="ctr">
              <a:defRPr/>
            </a:pPr>
            <a:r>
              <a:rPr lang="en-US" sz="1600" b="0" i="1" dirty="0">
                <a:solidFill>
                  <a:srgbClr val="0070C0"/>
                </a:solidFill>
                <a:latin typeface="+mj-lt"/>
                <a:cs typeface="Arial" panose="020B0604020202020204" pitchFamily="34" charset="0"/>
              </a:rPr>
              <a:t>16 unique </a:t>
            </a:r>
            <a:r>
              <a:rPr lang="en-US" sz="1600" b="0" i="1" dirty="0" smtClean="0">
                <a:solidFill>
                  <a:srgbClr val="0070C0"/>
                </a:solidFill>
                <a:latin typeface="+mj-lt"/>
                <a:cs typeface="Arial" panose="020B0604020202020204" pitchFamily="34" charset="0"/>
              </a:rPr>
              <a:t>stimuli</a:t>
            </a:r>
            <a:endParaRPr lang="en-US" sz="1600" b="0" dirty="0">
              <a:latin typeface="+mj-lt"/>
              <a:cs typeface="Arial" panose="020B0604020202020204" pitchFamily="34" charset="0"/>
            </a:endParaRPr>
          </a:p>
        </p:txBody>
      </p:sp>
      <p:graphicFrame>
        <p:nvGraphicFramePr>
          <p:cNvPr id="31" name="Table 30"/>
          <p:cNvGraphicFramePr>
            <a:graphicFrameLocks noGrp="1"/>
          </p:cNvGraphicFramePr>
          <p:nvPr/>
        </p:nvGraphicFramePr>
        <p:xfrm>
          <a:off x="644311" y="3902075"/>
          <a:ext cx="5029200" cy="2833369"/>
        </p:xfrm>
        <a:graphic>
          <a:graphicData uri="http://schemas.openxmlformats.org/drawingml/2006/table">
            <a:tbl>
              <a:tblPr/>
              <a:tblGrid>
                <a:gridCol w="1587500">
                  <a:extLst>
                    <a:ext uri="{9D8B030D-6E8A-4147-A177-3AD203B41FA5}">
                      <a16:colId xmlns:a16="http://schemas.microsoft.com/office/drawing/2014/main" xmlns="" val="20000"/>
                    </a:ext>
                  </a:extLst>
                </a:gridCol>
                <a:gridCol w="1171575">
                  <a:extLst>
                    <a:ext uri="{9D8B030D-6E8A-4147-A177-3AD203B41FA5}">
                      <a16:colId xmlns:a16="http://schemas.microsoft.com/office/drawing/2014/main" xmlns="" val="20001"/>
                    </a:ext>
                  </a:extLst>
                </a:gridCol>
                <a:gridCol w="1135063">
                  <a:extLst>
                    <a:ext uri="{9D8B030D-6E8A-4147-A177-3AD203B41FA5}">
                      <a16:colId xmlns:a16="http://schemas.microsoft.com/office/drawing/2014/main" xmlns="" val="20002"/>
                    </a:ext>
                  </a:extLst>
                </a:gridCol>
                <a:gridCol w="1135062">
                  <a:extLst>
                    <a:ext uri="{9D8B030D-6E8A-4147-A177-3AD203B41FA5}">
                      <a16:colId xmlns:a16="http://schemas.microsoft.com/office/drawing/2014/main" xmlns="" val="20003"/>
                    </a:ext>
                  </a:extLst>
                </a:gridCol>
              </a:tblGrid>
              <a:tr h="35877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a:ln>
                            <a:noFill/>
                          </a:ln>
                          <a:solidFill>
                            <a:schemeClr val="tx1"/>
                          </a:solidFill>
                          <a:effectLst/>
                          <a:latin typeface="Times New Roman" pitchFamily="18" charset="0"/>
                          <a:cs typeface="Arial" charset="0"/>
                        </a:rPr>
                        <a:t>Abstract</a:t>
                      </a:r>
                    </a:p>
                  </a:txBody>
                  <a:tcPr marT="45719" marB="45719" horzOverflow="overflow">
                    <a:lnL>
                      <a:noFill/>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tc row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600" b="1" i="0" u="none" strike="noStrike" cap="none" normalizeH="0" baseline="0" dirty="0">
                        <a:ln>
                          <a:noFill/>
                        </a:ln>
                        <a:solidFill>
                          <a:schemeClr val="tx1"/>
                        </a:solidFill>
                        <a:effectLst/>
                        <a:latin typeface="Times New Roman" pitchFamily="18" charset="0"/>
                        <a:cs typeface="Arial" charset="0"/>
                      </a:endParaRPr>
                    </a:p>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a:ln>
                            <a:noFill/>
                          </a:ln>
                          <a:solidFill>
                            <a:schemeClr val="tx1"/>
                          </a:solidFill>
                          <a:effectLst/>
                          <a:latin typeface="Times New Roman" pitchFamily="18" charset="0"/>
                          <a:cs typeface="Arial" charset="0"/>
                        </a:rPr>
                        <a:t>Stimulus</a:t>
                      </a:r>
                    </a:p>
                  </a:txBody>
                  <a:tcPr marT="45719" marB="45719"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a:ln>
                            <a:noFill/>
                          </a:ln>
                          <a:solidFill>
                            <a:schemeClr val="tx1"/>
                          </a:solidFill>
                          <a:effectLst/>
                          <a:latin typeface="Times New Roman" pitchFamily="18" charset="0"/>
                          <a:cs typeface="Arial" charset="0"/>
                        </a:rPr>
                        <a:t>Cue state</a:t>
                      </a:r>
                    </a:p>
                  </a:txBody>
                  <a:tcPr marT="45719" marB="45719" horzOverflow="overflow">
                    <a:lnL>
                      <a:noFill/>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tc hMerge="1">
                  <a:txBody>
                    <a:bodyPr/>
                    <a:lstStyle/>
                    <a:p>
                      <a:endParaRPr lang="en-US"/>
                    </a:p>
                  </a:txBody>
                  <a:tcPr/>
                </a:tc>
                <a:extLst>
                  <a:ext uri="{0D108BD9-81ED-4DB2-BD59-A6C34878D82A}">
                    <a16:rowId xmlns:a16="http://schemas.microsoft.com/office/drawing/2014/main" xmlns="" val="10000"/>
                  </a:ext>
                </a:extLst>
              </a:tr>
              <a:tr h="35877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a:ln>
                            <a:noFill/>
                          </a:ln>
                          <a:solidFill>
                            <a:schemeClr val="tx1"/>
                          </a:solidFill>
                          <a:effectLst/>
                          <a:latin typeface="Times New Roman" pitchFamily="18" charset="0"/>
                          <a:cs typeface="Arial" charset="0"/>
                        </a:rPr>
                        <a:t>Cue</a:t>
                      </a:r>
                    </a:p>
                  </a:txBody>
                  <a:tcPr marT="45719" marB="45719" horzOverflow="overflow">
                    <a:lnL>
                      <a:noFill/>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tc vMerge="1">
                  <a:txBody>
                    <a:bodyPr/>
                    <a:lstStyle/>
                    <a:p>
                      <a:endParaRPr lang="en-US"/>
                    </a:p>
                  </a:txBody>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a:ln>
                            <a:noFill/>
                          </a:ln>
                          <a:solidFill>
                            <a:schemeClr val="tx1"/>
                          </a:solidFill>
                          <a:effectLst/>
                          <a:latin typeface="Times New Roman" pitchFamily="18" charset="0"/>
                          <a:cs typeface="Arial" charset="0"/>
                        </a:rPr>
                        <a:t>1</a:t>
                      </a:r>
                    </a:p>
                  </a:txBody>
                  <a:tcPr marT="45719" marB="45719" horzOverflow="overflow">
                    <a:lnL>
                      <a:noFill/>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a:ln>
                            <a:noFill/>
                          </a:ln>
                          <a:solidFill>
                            <a:schemeClr val="tx1"/>
                          </a:solidFill>
                          <a:effectLst/>
                          <a:latin typeface="Times New Roman" pitchFamily="18" charset="0"/>
                          <a:cs typeface="Arial" charset="0"/>
                        </a:rPr>
                        <a:t>2</a:t>
                      </a:r>
                    </a:p>
                  </a:txBody>
                  <a:tcPr marT="45719" marB="45719" horzOverflow="overflow">
                    <a:lnL>
                      <a:noFill/>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1"/>
                  </a:ext>
                </a:extLst>
              </a:tr>
              <a:tr h="512763">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1" u="none" strike="noStrike" cap="none" normalizeH="0" baseline="0" dirty="0" smtClean="0">
                          <a:ln>
                            <a:noFill/>
                          </a:ln>
                          <a:solidFill>
                            <a:schemeClr val="tx1"/>
                          </a:solidFill>
                          <a:effectLst/>
                          <a:latin typeface="Times New Roman" pitchFamily="18" charset="0"/>
                          <a:cs typeface="Arial" charset="0"/>
                        </a:rPr>
                        <a:t>Color (X</a:t>
                      </a:r>
                      <a:r>
                        <a:rPr kumimoji="0" lang="en-US" sz="1600" b="0" i="1" u="none" strike="noStrike" cap="none" normalizeH="0" baseline="-25000" dirty="0" smtClean="0">
                          <a:ln>
                            <a:noFill/>
                          </a:ln>
                          <a:solidFill>
                            <a:schemeClr val="tx1"/>
                          </a:solidFill>
                          <a:effectLst/>
                          <a:latin typeface="Times New Roman" pitchFamily="18" charset="0"/>
                          <a:cs typeface="Arial" charset="0"/>
                        </a:rPr>
                        <a:t>1</a:t>
                      </a:r>
                      <a:r>
                        <a:rPr kumimoji="0" lang="en-US" sz="1600" b="0" i="1" u="none" strike="noStrike" cap="none" normalizeH="0" baseline="0" dirty="0" smtClean="0">
                          <a:ln>
                            <a:noFill/>
                          </a:ln>
                          <a:solidFill>
                            <a:schemeClr val="tx1"/>
                          </a:solidFill>
                          <a:effectLst/>
                          <a:latin typeface="Times New Roman" pitchFamily="18" charset="0"/>
                          <a:cs typeface="Arial" charset="0"/>
                        </a:rPr>
                        <a:t>)</a:t>
                      </a:r>
                      <a:endParaRPr kumimoji="0" lang="en-US" sz="1600" b="0" i="1" u="none" strike="noStrike" cap="none" normalizeH="0" baseline="0" dirty="0">
                        <a:ln>
                          <a:noFill/>
                        </a:ln>
                        <a:solidFill>
                          <a:schemeClr val="tx1"/>
                        </a:solidFill>
                        <a:effectLst/>
                        <a:latin typeface="Times New Roman" pitchFamily="18" charset="0"/>
                        <a:cs typeface="Arial" charset="0"/>
                      </a:endParaRPr>
                    </a:p>
                  </a:txBody>
                  <a:tcPr marT="45719" marB="45719" horzOverflow="overflow">
                    <a:lnL>
                      <a:noFill/>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Times New Roman" pitchFamily="18" charset="0"/>
                        <a:cs typeface="Arial" charset="0"/>
                      </a:endParaRPr>
                    </a:p>
                  </a:txBody>
                  <a:tcPr marT="45719" marB="45719" horzOverflow="overflow">
                    <a:lnL>
                      <a:noFill/>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Times New Roman" pitchFamily="18" charset="0"/>
                          <a:cs typeface="Arial" charset="0"/>
                        </a:rPr>
                        <a:t>Blue</a:t>
                      </a:r>
                    </a:p>
                  </a:txBody>
                  <a:tcPr marT="45719" marB="45719" horzOverflow="overflow">
                    <a:lnL>
                      <a:noFill/>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Times New Roman" pitchFamily="18" charset="0"/>
                          <a:cs typeface="Arial" charset="0"/>
                        </a:rPr>
                        <a:t>Red</a:t>
                      </a:r>
                    </a:p>
                  </a:txBody>
                  <a:tcPr marT="45719" marB="45719" horzOverflow="overflow">
                    <a:lnL>
                      <a:noFill/>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extLst>
                  <a:ext uri="{0D108BD9-81ED-4DB2-BD59-A6C34878D82A}">
                    <a16:rowId xmlns:a16="http://schemas.microsoft.com/office/drawing/2014/main" xmlns="" val="10002"/>
                  </a:ext>
                </a:extLst>
              </a:tr>
              <a:tr h="51117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1" u="none" strike="noStrike" cap="none" normalizeH="0" baseline="0" dirty="0" smtClean="0">
                          <a:ln>
                            <a:noFill/>
                          </a:ln>
                          <a:solidFill>
                            <a:schemeClr val="tx1"/>
                          </a:solidFill>
                          <a:effectLst/>
                          <a:latin typeface="Times New Roman" pitchFamily="18" charset="0"/>
                          <a:cs typeface="Arial" charset="0"/>
                        </a:rPr>
                        <a:t>Shape (X</a:t>
                      </a:r>
                      <a:r>
                        <a:rPr kumimoji="0" lang="en-US" sz="1600" b="0" i="1" u="none" strike="noStrike" cap="none" normalizeH="0" baseline="-25000" dirty="0" smtClean="0">
                          <a:ln>
                            <a:noFill/>
                          </a:ln>
                          <a:solidFill>
                            <a:schemeClr val="tx1"/>
                          </a:solidFill>
                          <a:effectLst/>
                          <a:latin typeface="Times New Roman" pitchFamily="18" charset="0"/>
                          <a:cs typeface="Arial" charset="0"/>
                        </a:rPr>
                        <a:t>2</a:t>
                      </a:r>
                      <a:r>
                        <a:rPr kumimoji="0" lang="en-US" sz="1600" b="0" i="1" u="none" strike="noStrike" cap="none" normalizeH="0" baseline="0" dirty="0" smtClean="0">
                          <a:ln>
                            <a:noFill/>
                          </a:ln>
                          <a:solidFill>
                            <a:schemeClr val="tx1"/>
                          </a:solidFill>
                          <a:effectLst/>
                          <a:latin typeface="Times New Roman" pitchFamily="18" charset="0"/>
                          <a:cs typeface="Arial" charset="0"/>
                        </a:rPr>
                        <a:t>)</a:t>
                      </a:r>
                      <a:endParaRPr kumimoji="0" lang="en-US" sz="1600" b="0" i="1" u="none" strike="noStrike" cap="none" normalizeH="0" baseline="0" dirty="0">
                        <a:ln>
                          <a:noFill/>
                        </a:ln>
                        <a:solidFill>
                          <a:schemeClr val="tx1"/>
                        </a:solidFill>
                        <a:effectLst/>
                        <a:latin typeface="Times New Roman" pitchFamily="18" charset="0"/>
                        <a:cs typeface="Arial" charset="0"/>
                      </a:endParaRPr>
                    </a:p>
                  </a:txBody>
                  <a:tcPr marT="45719" marB="45719"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Times New Roman" pitchFamily="18" charset="0"/>
                        <a:cs typeface="Arial" charset="0"/>
                      </a:endParaRPr>
                    </a:p>
                  </a:txBody>
                  <a:tcPr marT="45719" marB="45719"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Times New Roman" pitchFamily="18" charset="0"/>
                          <a:cs typeface="Arial" charset="0"/>
                        </a:rPr>
                        <a:t>Circle </a:t>
                      </a:r>
                    </a:p>
                  </a:txBody>
                  <a:tcPr marT="45719" marB="45719"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Times New Roman" pitchFamily="18" charset="0"/>
                          <a:cs typeface="Arial" charset="0"/>
                        </a:rPr>
                        <a:t>Square</a:t>
                      </a:r>
                    </a:p>
                  </a:txBody>
                  <a:tcPr marT="45719" marB="45719" horzOverflow="overflow">
                    <a:lnL>
                      <a:noFill/>
                    </a:lnL>
                    <a:lnR>
                      <a:noFill/>
                    </a:lnR>
                    <a:lnT>
                      <a:noFill/>
                    </a:lnT>
                    <a:lnB>
                      <a:noFill/>
                    </a:lnB>
                    <a:lnTlToBr>
                      <a:noFill/>
                    </a:lnTlToBr>
                    <a:lnBlToTr>
                      <a:noFill/>
                    </a:lnBlToTr>
                    <a:noFill/>
                  </a:tcPr>
                </a:tc>
                <a:extLst>
                  <a:ext uri="{0D108BD9-81ED-4DB2-BD59-A6C34878D82A}">
                    <a16:rowId xmlns:a16="http://schemas.microsoft.com/office/drawing/2014/main" xmlns="" val="10003"/>
                  </a:ext>
                </a:extLst>
              </a:tr>
              <a:tr h="512763">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1" u="none" strike="noStrike" cap="none" normalizeH="0" baseline="0" dirty="0" smtClean="0">
                          <a:ln>
                            <a:noFill/>
                          </a:ln>
                          <a:solidFill>
                            <a:schemeClr val="tx1"/>
                          </a:solidFill>
                          <a:effectLst/>
                          <a:latin typeface="Times New Roman" pitchFamily="18" charset="0"/>
                          <a:cs typeface="Arial" charset="0"/>
                        </a:rPr>
                        <a:t>Contour (X</a:t>
                      </a:r>
                      <a:r>
                        <a:rPr kumimoji="0" lang="en-US" sz="1600" b="0" i="1" u="none" strike="noStrike" cap="none" normalizeH="0" baseline="-25000" dirty="0" smtClean="0">
                          <a:ln>
                            <a:noFill/>
                          </a:ln>
                          <a:solidFill>
                            <a:schemeClr val="tx1"/>
                          </a:solidFill>
                          <a:effectLst/>
                          <a:latin typeface="Times New Roman" pitchFamily="18" charset="0"/>
                          <a:cs typeface="Arial" charset="0"/>
                        </a:rPr>
                        <a:t>3</a:t>
                      </a:r>
                      <a:r>
                        <a:rPr kumimoji="0" lang="en-US" sz="1600" b="0" i="1" u="none" strike="noStrike" cap="none" normalizeH="0" baseline="0" dirty="0" smtClean="0">
                          <a:ln>
                            <a:noFill/>
                          </a:ln>
                          <a:solidFill>
                            <a:schemeClr val="tx1"/>
                          </a:solidFill>
                          <a:effectLst/>
                          <a:latin typeface="Times New Roman" pitchFamily="18" charset="0"/>
                          <a:cs typeface="Arial" charset="0"/>
                        </a:rPr>
                        <a:t>)</a:t>
                      </a:r>
                      <a:endParaRPr kumimoji="0" lang="en-US" sz="1600" b="0" i="1" u="none" strike="noStrike" cap="none" normalizeH="0" baseline="0" dirty="0">
                        <a:ln>
                          <a:noFill/>
                        </a:ln>
                        <a:solidFill>
                          <a:schemeClr val="tx1"/>
                        </a:solidFill>
                        <a:effectLst/>
                        <a:latin typeface="Times New Roman" pitchFamily="18" charset="0"/>
                        <a:cs typeface="Arial" charset="0"/>
                      </a:endParaRPr>
                    </a:p>
                  </a:txBody>
                  <a:tcPr marT="45719" marB="45719"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dirty="0">
                        <a:ln>
                          <a:noFill/>
                        </a:ln>
                        <a:solidFill>
                          <a:schemeClr val="tx1"/>
                        </a:solidFill>
                        <a:effectLst/>
                        <a:latin typeface="Times New Roman" pitchFamily="18" charset="0"/>
                        <a:cs typeface="Arial" charset="0"/>
                      </a:endParaRPr>
                    </a:p>
                  </a:txBody>
                  <a:tcPr marT="45719" marB="45719"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Times New Roman" pitchFamily="18" charset="0"/>
                          <a:cs typeface="Arial" charset="0"/>
                        </a:rPr>
                        <a:t>White</a:t>
                      </a:r>
                    </a:p>
                  </a:txBody>
                  <a:tcPr marT="45719" marB="45719"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Times New Roman" pitchFamily="18" charset="0"/>
                          <a:cs typeface="Arial" charset="0"/>
                        </a:rPr>
                        <a:t>Black</a:t>
                      </a:r>
                    </a:p>
                  </a:txBody>
                  <a:tcPr marT="45719" marB="45719" horzOverflow="overflow">
                    <a:lnL>
                      <a:noFill/>
                    </a:lnL>
                    <a:lnR>
                      <a:noFill/>
                    </a:lnR>
                    <a:lnT>
                      <a:noFill/>
                    </a:lnT>
                    <a:lnB>
                      <a:noFill/>
                    </a:lnB>
                    <a:lnTlToBr>
                      <a:noFill/>
                    </a:lnTlToBr>
                    <a:lnBlToTr>
                      <a:noFill/>
                    </a:lnBlToTr>
                    <a:noFill/>
                  </a:tcPr>
                </a:tc>
                <a:extLst>
                  <a:ext uri="{0D108BD9-81ED-4DB2-BD59-A6C34878D82A}">
                    <a16:rowId xmlns:a16="http://schemas.microsoft.com/office/drawing/2014/main" xmlns="" val="10004"/>
                  </a:ext>
                </a:extLst>
              </a:tr>
              <a:tr h="51117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1" u="none" strike="noStrike" cap="none" normalizeH="0" baseline="0" dirty="0">
                          <a:ln>
                            <a:noFill/>
                          </a:ln>
                          <a:solidFill>
                            <a:schemeClr val="tx1"/>
                          </a:solidFill>
                          <a:effectLst/>
                          <a:latin typeface="Times New Roman" pitchFamily="18" charset="0"/>
                          <a:cs typeface="Arial" charset="0"/>
                        </a:rPr>
                        <a:t>Line </a:t>
                      </a:r>
                      <a:r>
                        <a:rPr kumimoji="0" lang="en-US" sz="1600" b="0" i="1" u="none" strike="noStrike" cap="none" normalizeH="0" baseline="0" dirty="0" smtClean="0">
                          <a:ln>
                            <a:noFill/>
                          </a:ln>
                          <a:solidFill>
                            <a:schemeClr val="tx1"/>
                          </a:solidFill>
                          <a:effectLst/>
                          <a:latin typeface="Times New Roman" pitchFamily="18" charset="0"/>
                          <a:cs typeface="Arial" charset="0"/>
                        </a:rPr>
                        <a:t>Orientation</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1" u="none" strike="noStrike" cap="none" normalizeH="0" baseline="0" dirty="0" smtClean="0">
                          <a:ln>
                            <a:noFill/>
                          </a:ln>
                          <a:solidFill>
                            <a:schemeClr val="tx1"/>
                          </a:solidFill>
                          <a:effectLst/>
                          <a:latin typeface="Times New Roman" pitchFamily="18" charset="0"/>
                          <a:cs typeface="Arial" charset="0"/>
                        </a:rPr>
                        <a:t>(X</a:t>
                      </a:r>
                      <a:r>
                        <a:rPr kumimoji="0" lang="en-US" sz="1600" b="0" i="1" u="none" strike="noStrike" cap="none" normalizeH="0" baseline="-25000" dirty="0" smtClean="0">
                          <a:ln>
                            <a:noFill/>
                          </a:ln>
                          <a:solidFill>
                            <a:schemeClr val="tx1"/>
                          </a:solidFill>
                          <a:effectLst/>
                          <a:latin typeface="Times New Roman" pitchFamily="18" charset="0"/>
                          <a:cs typeface="Arial" charset="0"/>
                        </a:rPr>
                        <a:t>4</a:t>
                      </a:r>
                      <a:r>
                        <a:rPr kumimoji="0" lang="en-US" sz="1600" b="0" i="1" u="none" strike="noStrike" cap="none" normalizeH="0" baseline="0" dirty="0" smtClean="0">
                          <a:ln>
                            <a:noFill/>
                          </a:ln>
                          <a:solidFill>
                            <a:schemeClr val="tx1"/>
                          </a:solidFill>
                          <a:effectLst/>
                          <a:latin typeface="Times New Roman" pitchFamily="18" charset="0"/>
                          <a:cs typeface="Arial" charset="0"/>
                        </a:rPr>
                        <a:t>)</a:t>
                      </a:r>
                      <a:endParaRPr kumimoji="0" lang="en-US" sz="1600" b="0" i="1" u="none" strike="noStrike" cap="none" normalizeH="0" baseline="0" dirty="0">
                        <a:ln>
                          <a:noFill/>
                        </a:ln>
                        <a:solidFill>
                          <a:schemeClr val="tx1"/>
                        </a:solidFill>
                        <a:effectLst/>
                        <a:latin typeface="Times New Roman" pitchFamily="18" charset="0"/>
                        <a:cs typeface="Arial" charset="0"/>
                      </a:endParaRPr>
                    </a:p>
                  </a:txBody>
                  <a:tcPr marT="45719" marB="45719" horzOverflow="overflow">
                    <a:lnL>
                      <a:noFill/>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dirty="0">
                        <a:ln>
                          <a:noFill/>
                        </a:ln>
                        <a:solidFill>
                          <a:schemeClr val="tx1"/>
                        </a:solidFill>
                        <a:effectLst/>
                        <a:latin typeface="Times New Roman" pitchFamily="18" charset="0"/>
                        <a:cs typeface="Arial" charset="0"/>
                      </a:endParaRPr>
                    </a:p>
                  </a:txBody>
                  <a:tcPr marT="45719" marB="45719" horzOverflow="overflow">
                    <a:lnL>
                      <a:noFill/>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Times New Roman" pitchFamily="18" charset="0"/>
                          <a:cs typeface="Arial" charset="0"/>
                        </a:rPr>
                        <a:t>Horizontal</a:t>
                      </a:r>
                    </a:p>
                  </a:txBody>
                  <a:tcPr marT="45719" marB="45719" horzOverflow="overflow">
                    <a:lnL>
                      <a:noFill/>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Times New Roman" pitchFamily="18" charset="0"/>
                          <a:cs typeface="Arial" charset="0"/>
                        </a:rPr>
                        <a:t>Vertical</a:t>
                      </a:r>
                    </a:p>
                  </a:txBody>
                  <a:tcPr marT="45719" marB="45719" horzOverflow="overflow">
                    <a:lnL>
                      <a:noFill/>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5"/>
                  </a:ext>
                </a:extLst>
              </a:tr>
            </a:tbl>
          </a:graphicData>
        </a:graphic>
      </p:graphicFrame>
      <p:sp>
        <p:nvSpPr>
          <p:cNvPr id="32" name="Slide Number Placeholder 2"/>
          <p:cNvSpPr txBox="1">
            <a:spLocks noGrp="1"/>
          </p:cNvSpPr>
          <p:nvPr/>
        </p:nvSpPr>
        <p:spPr bwMode="auto">
          <a:xfrm>
            <a:off x="6705600" y="6400800"/>
            <a:ext cx="1905000" cy="457200"/>
          </a:xfrm>
          <a:prstGeom prst="rect">
            <a:avLst/>
          </a:prstGeom>
          <a:noFill/>
          <a:ln>
            <a:miter lim="800000"/>
            <a:headEnd/>
            <a:tailEnd/>
          </a:ln>
        </p:spPr>
        <p:txBody>
          <a:bodyPr/>
          <a:lstStyle/>
          <a:p>
            <a:pPr algn="r" eaLnBrk="1" hangingPunct="1">
              <a:defRPr/>
            </a:pPr>
            <a:fld id="{EC36F3CB-4FC3-4BDD-B98A-701220373D7C}" type="slidenum">
              <a:rPr lang="en-US" sz="1400">
                <a:latin typeface="Times New Roman" pitchFamily="18" charset="0"/>
              </a:rPr>
              <a:pPr algn="r" eaLnBrk="1" hangingPunct="1">
                <a:defRPr/>
              </a:pPr>
              <a:t>6</a:t>
            </a:fld>
            <a:endParaRPr lang="en-US" sz="1400" dirty="0">
              <a:latin typeface="Times New Roman" pitchFamily="18" charset="0"/>
            </a:endParaRPr>
          </a:p>
        </p:txBody>
      </p:sp>
      <p:grpSp>
        <p:nvGrpSpPr>
          <p:cNvPr id="33" name="Group 45"/>
          <p:cNvGrpSpPr>
            <a:grpSpLocks/>
          </p:cNvGrpSpPr>
          <p:nvPr/>
        </p:nvGrpSpPr>
        <p:grpSpPr bwMode="auto">
          <a:xfrm>
            <a:off x="2371511" y="4652963"/>
            <a:ext cx="884238" cy="1982787"/>
            <a:chOff x="2010962" y="2242658"/>
            <a:chExt cx="884903" cy="1982508"/>
          </a:xfrm>
        </p:grpSpPr>
        <p:pic>
          <p:nvPicPr>
            <p:cNvPr id="34" name="Picture 46"/>
            <p:cNvPicPr>
              <a:picLocks noChangeAspect="1"/>
            </p:cNvPicPr>
            <p:nvPr/>
          </p:nvPicPr>
          <p:blipFill>
            <a:blip r:embed="rId19" cstate="print"/>
            <a:srcRect/>
            <a:stretch>
              <a:fillRect/>
            </a:stretch>
          </p:blipFill>
          <p:spPr bwMode="auto">
            <a:xfrm>
              <a:off x="2010962" y="2242658"/>
              <a:ext cx="875488" cy="457200"/>
            </a:xfrm>
            <a:prstGeom prst="rect">
              <a:avLst/>
            </a:prstGeom>
            <a:noFill/>
            <a:ln w="9525">
              <a:noFill/>
              <a:miter lim="800000"/>
              <a:headEnd/>
              <a:tailEnd/>
            </a:ln>
          </p:spPr>
        </p:pic>
        <p:pic>
          <p:nvPicPr>
            <p:cNvPr id="35" name="Picture 47"/>
            <p:cNvPicPr>
              <a:picLocks noChangeAspect="1"/>
            </p:cNvPicPr>
            <p:nvPr/>
          </p:nvPicPr>
          <p:blipFill>
            <a:blip r:embed="rId20" cstate="print"/>
            <a:srcRect/>
            <a:stretch>
              <a:fillRect/>
            </a:stretch>
          </p:blipFill>
          <p:spPr bwMode="auto">
            <a:xfrm>
              <a:off x="2010962" y="3767966"/>
              <a:ext cx="875899" cy="457200"/>
            </a:xfrm>
            <a:prstGeom prst="rect">
              <a:avLst/>
            </a:prstGeom>
            <a:noFill/>
            <a:ln w="9525">
              <a:noFill/>
              <a:miter lim="800000"/>
              <a:headEnd/>
              <a:tailEnd/>
            </a:ln>
          </p:spPr>
        </p:pic>
        <p:pic>
          <p:nvPicPr>
            <p:cNvPr id="36" name="Picture 48"/>
            <p:cNvPicPr>
              <a:picLocks noChangeAspect="1"/>
            </p:cNvPicPr>
            <p:nvPr/>
          </p:nvPicPr>
          <p:blipFill>
            <a:blip r:embed="rId21" cstate="print"/>
            <a:srcRect/>
            <a:stretch>
              <a:fillRect/>
            </a:stretch>
          </p:blipFill>
          <p:spPr bwMode="auto">
            <a:xfrm>
              <a:off x="2010962" y="2756824"/>
              <a:ext cx="884903" cy="457200"/>
            </a:xfrm>
            <a:prstGeom prst="rect">
              <a:avLst/>
            </a:prstGeom>
            <a:noFill/>
            <a:ln w="9525">
              <a:noFill/>
              <a:miter lim="800000"/>
              <a:headEnd/>
              <a:tailEnd/>
            </a:ln>
          </p:spPr>
        </p:pic>
        <p:pic>
          <p:nvPicPr>
            <p:cNvPr id="37" name="Picture 49"/>
            <p:cNvPicPr>
              <a:picLocks noChangeAspect="1"/>
            </p:cNvPicPr>
            <p:nvPr/>
          </p:nvPicPr>
          <p:blipFill>
            <a:blip r:embed="rId22" cstate="print"/>
            <a:srcRect/>
            <a:stretch>
              <a:fillRect/>
            </a:stretch>
          </p:blipFill>
          <p:spPr bwMode="auto">
            <a:xfrm>
              <a:off x="2010962" y="3265519"/>
              <a:ext cx="884903" cy="457200"/>
            </a:xfrm>
            <a:prstGeom prst="rect">
              <a:avLst/>
            </a:prstGeom>
            <a:noFill/>
            <a:ln w="9525">
              <a:noFill/>
              <a:miter lim="800000"/>
              <a:headEnd/>
              <a:tailEnd/>
            </a:ln>
          </p:spPr>
        </p:pic>
      </p:gr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Slide Number Placeholder 2"/>
          <p:cNvSpPr txBox="1">
            <a:spLocks noGrp="1"/>
          </p:cNvSpPr>
          <p:nvPr/>
        </p:nvSpPr>
        <p:spPr bwMode="auto">
          <a:xfrm>
            <a:off x="6553200" y="6248400"/>
            <a:ext cx="1905000" cy="457200"/>
          </a:xfrm>
          <a:prstGeom prst="rect">
            <a:avLst/>
          </a:prstGeom>
          <a:noFill/>
          <a:ln>
            <a:miter lim="800000"/>
            <a:headEnd/>
            <a:tailEnd/>
          </a:ln>
        </p:spPr>
        <p:txBody>
          <a:bodyPr/>
          <a:lstStyle/>
          <a:p>
            <a:pPr algn="r" eaLnBrk="1" hangingPunct="1">
              <a:defRPr/>
            </a:pPr>
            <a:fld id="{EC36F3CB-4FC3-4BDD-B98A-701220373D7C}" type="slidenum">
              <a:rPr lang="en-US" sz="1400">
                <a:latin typeface="Times New Roman" pitchFamily="18" charset="0"/>
              </a:rPr>
              <a:pPr algn="r" eaLnBrk="1" hangingPunct="1">
                <a:defRPr/>
              </a:pPr>
              <a:t>7</a:t>
            </a:fld>
            <a:endParaRPr lang="en-US" sz="1400">
              <a:latin typeface="Times New Roman" pitchFamily="18" charset="0"/>
            </a:endParaRPr>
          </a:p>
        </p:txBody>
      </p:sp>
      <p:sp>
        <p:nvSpPr>
          <p:cNvPr id="43012" name="Rectangle 4"/>
          <p:cNvSpPr>
            <a:spLocks noChangeArrowheads="1"/>
          </p:cNvSpPr>
          <p:nvPr/>
        </p:nvSpPr>
        <p:spPr bwMode="auto">
          <a:xfrm>
            <a:off x="0" y="0"/>
            <a:ext cx="9144000" cy="0"/>
          </a:xfrm>
          <a:prstGeom prst="rect">
            <a:avLst/>
          </a:prstGeom>
          <a:noFill/>
          <a:ln w="19050" algn="ctr">
            <a:noFill/>
            <a:miter lim="800000"/>
            <a:headEnd/>
            <a:tailEnd/>
          </a:ln>
        </p:spPr>
        <p:txBody>
          <a:bodyPr wrap="none" anchor="ctr">
            <a:spAutoFit/>
          </a:bodyPr>
          <a:lstStyle/>
          <a:p>
            <a:pPr algn="ctr" eaLnBrk="1" hangingPunct="1">
              <a:spcBef>
                <a:spcPct val="50000"/>
              </a:spcBef>
            </a:pPr>
            <a:endParaRPr lang="en-US" b="1">
              <a:latin typeface="Times New Roman" pitchFamily="18" charset="0"/>
              <a:cs typeface="Arial" charset="0"/>
            </a:endParaRPr>
          </a:p>
        </p:txBody>
      </p:sp>
      <p:sp>
        <p:nvSpPr>
          <p:cNvPr id="43013" name="Rectangle 2"/>
          <p:cNvSpPr>
            <a:spLocks noChangeArrowheads="1"/>
          </p:cNvSpPr>
          <p:nvPr/>
        </p:nvSpPr>
        <p:spPr bwMode="auto">
          <a:xfrm>
            <a:off x="3946525" y="-201613"/>
            <a:ext cx="184150" cy="366713"/>
          </a:xfrm>
          <a:prstGeom prst="rect">
            <a:avLst/>
          </a:prstGeom>
          <a:noFill/>
          <a:ln w="19050" algn="ctr">
            <a:noFill/>
            <a:miter lim="800000"/>
            <a:headEnd/>
            <a:tailEnd/>
          </a:ln>
        </p:spPr>
        <p:txBody>
          <a:bodyPr wrap="none" anchor="ctr">
            <a:spAutoFit/>
          </a:bodyPr>
          <a:lstStyle/>
          <a:p>
            <a:pPr algn="ctr" eaLnBrk="1" hangingPunct="1">
              <a:spcBef>
                <a:spcPct val="50000"/>
              </a:spcBef>
            </a:pPr>
            <a:endParaRPr lang="en-US" b="1">
              <a:latin typeface="Times New Roman" pitchFamily="18" charset="0"/>
              <a:cs typeface="Arial" charset="0"/>
            </a:endParaRPr>
          </a:p>
        </p:txBody>
      </p:sp>
      <p:sp>
        <p:nvSpPr>
          <p:cNvPr id="11" name="Title 10"/>
          <p:cNvSpPr>
            <a:spLocks noGrp="1"/>
          </p:cNvSpPr>
          <p:nvPr>
            <p:ph type="title"/>
          </p:nvPr>
        </p:nvSpPr>
        <p:spPr/>
        <p:txBody>
          <a:bodyPr>
            <a:noAutofit/>
          </a:bodyPr>
          <a:lstStyle/>
          <a:p>
            <a:pPr lvl="1" algn="ctr" rtl="0">
              <a:spcBef>
                <a:spcPct val="0"/>
              </a:spcBef>
            </a:pPr>
            <a:r>
              <a:rPr lang="en-US" sz="3200" kern="1200" dirty="0" smtClean="0">
                <a:solidFill>
                  <a:srgbClr val="000066"/>
                </a:solidFill>
                <a:latin typeface="+mj-lt"/>
                <a:ea typeface="+mj-ea"/>
                <a:cs typeface="+mj-cs"/>
              </a:rPr>
              <a:t>Human Behavioral Experiments </a:t>
            </a:r>
            <a:endParaRPr lang="en-US" sz="3200" kern="1200" dirty="0">
              <a:solidFill>
                <a:srgbClr val="000066"/>
              </a:solidFill>
              <a:latin typeface="+mj-lt"/>
              <a:ea typeface="+mj-ea"/>
              <a:cs typeface="+mj-cs"/>
            </a:endParaRPr>
          </a:p>
        </p:txBody>
      </p:sp>
      <p:sp>
        <p:nvSpPr>
          <p:cNvPr id="32" name="Slide Number Placeholder 2"/>
          <p:cNvSpPr txBox="1">
            <a:spLocks noGrp="1"/>
          </p:cNvSpPr>
          <p:nvPr/>
        </p:nvSpPr>
        <p:spPr bwMode="auto">
          <a:xfrm>
            <a:off x="6705600" y="6400800"/>
            <a:ext cx="1905000" cy="457200"/>
          </a:xfrm>
          <a:prstGeom prst="rect">
            <a:avLst/>
          </a:prstGeom>
          <a:noFill/>
          <a:ln>
            <a:miter lim="800000"/>
            <a:headEnd/>
            <a:tailEnd/>
          </a:ln>
        </p:spPr>
        <p:txBody>
          <a:bodyPr/>
          <a:lstStyle/>
          <a:p>
            <a:pPr algn="r" eaLnBrk="1" hangingPunct="1">
              <a:defRPr/>
            </a:pPr>
            <a:fld id="{EC36F3CB-4FC3-4BDD-B98A-701220373D7C}" type="slidenum">
              <a:rPr lang="en-US" sz="1400">
                <a:latin typeface="Times New Roman" pitchFamily="18" charset="0"/>
              </a:rPr>
              <a:pPr algn="r" eaLnBrk="1" hangingPunct="1">
                <a:defRPr/>
              </a:pPr>
              <a:t>7</a:t>
            </a:fld>
            <a:endParaRPr lang="en-US" sz="1400" dirty="0">
              <a:latin typeface="Times New Roman" pitchFamily="18" charset="0"/>
            </a:endParaRPr>
          </a:p>
        </p:txBody>
      </p:sp>
      <p:sp>
        <p:nvSpPr>
          <p:cNvPr id="33" name="TextBox 3"/>
          <p:cNvSpPr txBox="1">
            <a:spLocks noChangeArrowheads="1"/>
          </p:cNvSpPr>
          <p:nvPr/>
        </p:nvSpPr>
        <p:spPr bwMode="auto">
          <a:xfrm>
            <a:off x="446088" y="1189038"/>
            <a:ext cx="2743059" cy="400110"/>
          </a:xfrm>
          <a:prstGeom prst="rect">
            <a:avLst/>
          </a:prstGeom>
          <a:noFill/>
          <a:ln w="9525">
            <a:noFill/>
            <a:miter lim="800000"/>
            <a:headEnd/>
            <a:tailEnd/>
          </a:ln>
        </p:spPr>
        <p:txBody>
          <a:bodyPr wrap="none">
            <a:spAutoFit/>
          </a:bodyPr>
          <a:lstStyle/>
          <a:p>
            <a:pPr marL="342900" indent="-342900" algn="l" eaLnBrk="0" hangingPunct="0">
              <a:spcBef>
                <a:spcPct val="0"/>
              </a:spcBef>
              <a:buFont typeface="Wingdings" pitchFamily="2" charset="2"/>
              <a:buChar char="v"/>
            </a:pPr>
            <a:r>
              <a:rPr lang="en-US" sz="2000" dirty="0">
                <a:latin typeface="Times New Roman" pitchFamily="18" charset="0"/>
                <a:cs typeface="Times New Roman" pitchFamily="18" charset="0"/>
              </a:rPr>
              <a:t>Experiment overview</a:t>
            </a:r>
          </a:p>
        </p:txBody>
      </p:sp>
      <p:grpSp>
        <p:nvGrpSpPr>
          <p:cNvPr id="41" name="Group 40"/>
          <p:cNvGrpSpPr/>
          <p:nvPr/>
        </p:nvGrpSpPr>
        <p:grpSpPr>
          <a:xfrm>
            <a:off x="541196" y="1825978"/>
            <a:ext cx="3383280" cy="1461044"/>
            <a:chOff x="59320" y="445"/>
            <a:chExt cx="3383280" cy="1461044"/>
          </a:xfrm>
        </p:grpSpPr>
        <p:sp>
          <p:nvSpPr>
            <p:cNvPr id="48" name="Rounded Rectangle 47"/>
            <p:cNvSpPr/>
            <p:nvPr/>
          </p:nvSpPr>
          <p:spPr>
            <a:xfrm>
              <a:off x="59320" y="445"/>
              <a:ext cx="3383280" cy="1461044"/>
            </a:xfrm>
            <a:prstGeom prst="roundRect">
              <a:avLst>
                <a:gd name="adj" fmla="val 10000"/>
              </a:avLst>
            </a:prstGeom>
          </p:spPr>
          <p:style>
            <a:lnRef idx="3">
              <a:schemeClr val="dk1">
                <a:shade val="80000"/>
                <a:hueOff val="0"/>
                <a:satOff val="0"/>
                <a:lumOff val="0"/>
                <a:alphaOff val="0"/>
              </a:schemeClr>
            </a:lnRef>
            <a:fillRef idx="1">
              <a:schemeClr val="lt1">
                <a:hueOff val="0"/>
                <a:satOff val="0"/>
                <a:lumOff val="0"/>
                <a:alphaOff val="0"/>
              </a:schemeClr>
            </a:fillRef>
            <a:effectRef idx="1">
              <a:schemeClr val="lt1">
                <a:hueOff val="0"/>
                <a:satOff val="0"/>
                <a:lumOff val="0"/>
                <a:alphaOff val="0"/>
              </a:schemeClr>
            </a:effectRef>
            <a:fontRef idx="minor">
              <a:schemeClr val="dk1">
                <a:hueOff val="0"/>
                <a:satOff val="0"/>
                <a:lumOff val="0"/>
                <a:alphaOff val="0"/>
              </a:schemeClr>
            </a:fontRef>
          </p:style>
        </p:sp>
        <p:sp>
          <p:nvSpPr>
            <p:cNvPr id="49" name="Rounded Rectangle 4"/>
            <p:cNvSpPr/>
            <p:nvPr/>
          </p:nvSpPr>
          <p:spPr>
            <a:xfrm>
              <a:off x="102113" y="43238"/>
              <a:ext cx="3297694" cy="1375458"/>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b="1" kern="1200" dirty="0"/>
                <a:t>Phase 1: No Time Pressure (NP)</a:t>
              </a:r>
            </a:p>
            <a:p>
              <a:pPr marL="171450" lvl="1" indent="-171450" algn="l" defTabSz="800100">
                <a:lnSpc>
                  <a:spcPct val="90000"/>
                </a:lnSpc>
                <a:spcBef>
                  <a:spcPct val="0"/>
                </a:spcBef>
                <a:spcAft>
                  <a:spcPct val="15000"/>
                </a:spcAft>
                <a:buChar char="••"/>
              </a:pPr>
              <a:r>
                <a:rPr lang="en-US" sz="1800" kern="1200" dirty="0"/>
                <a:t>480 trials</a:t>
              </a:r>
            </a:p>
            <a:p>
              <a:pPr marL="171450" lvl="1" indent="-171450" algn="l" defTabSz="800100">
                <a:lnSpc>
                  <a:spcPct val="90000"/>
                </a:lnSpc>
                <a:spcBef>
                  <a:spcPct val="0"/>
                </a:spcBef>
                <a:spcAft>
                  <a:spcPct val="15000"/>
                </a:spcAft>
                <a:buChar char="••"/>
              </a:pPr>
              <a:r>
                <a:rPr lang="en-US" sz="1800" kern="1200" dirty="0"/>
                <a:t>2 sec. response window</a:t>
              </a:r>
            </a:p>
          </p:txBody>
        </p:sp>
      </p:grpSp>
      <p:grpSp>
        <p:nvGrpSpPr>
          <p:cNvPr id="42" name="Group 41"/>
          <p:cNvGrpSpPr/>
          <p:nvPr/>
        </p:nvGrpSpPr>
        <p:grpSpPr>
          <a:xfrm>
            <a:off x="1904102" y="3378338"/>
            <a:ext cx="657470" cy="547891"/>
            <a:chOff x="1422226" y="1552805"/>
            <a:chExt cx="657470" cy="547891"/>
          </a:xfrm>
        </p:grpSpPr>
        <p:sp>
          <p:nvSpPr>
            <p:cNvPr id="46" name="Right Arrow 45"/>
            <p:cNvSpPr/>
            <p:nvPr/>
          </p:nvSpPr>
          <p:spPr>
            <a:xfrm rot="5400000">
              <a:off x="1477015" y="1498016"/>
              <a:ext cx="547891" cy="657470"/>
            </a:xfrm>
            <a:prstGeom prst="rightArrow">
              <a:avLst>
                <a:gd name="adj1" fmla="val 60000"/>
                <a:gd name="adj2" fmla="val 50000"/>
              </a:avLst>
            </a:prstGeom>
          </p:spPr>
          <p:style>
            <a:lnRef idx="0">
              <a:schemeClr val="dk1">
                <a:tint val="60000"/>
                <a:hueOff val="0"/>
                <a:satOff val="0"/>
                <a:lumOff val="0"/>
                <a:alphaOff val="0"/>
              </a:schemeClr>
            </a:lnRef>
            <a:fillRef idx="1">
              <a:schemeClr val="dk1">
                <a:tint val="60000"/>
                <a:hueOff val="0"/>
                <a:satOff val="0"/>
                <a:lumOff val="0"/>
                <a:alphaOff val="0"/>
              </a:schemeClr>
            </a:fillRef>
            <a:effectRef idx="1">
              <a:schemeClr val="dk1">
                <a:tint val="60000"/>
                <a:hueOff val="0"/>
                <a:satOff val="0"/>
                <a:lumOff val="0"/>
                <a:alphaOff val="0"/>
              </a:schemeClr>
            </a:effectRef>
            <a:fontRef idx="minor">
              <a:schemeClr val="dk1">
                <a:hueOff val="0"/>
                <a:satOff val="0"/>
                <a:lumOff val="0"/>
                <a:alphaOff val="0"/>
              </a:schemeClr>
            </a:fontRef>
          </p:style>
        </p:sp>
        <p:sp>
          <p:nvSpPr>
            <p:cNvPr id="47" name="Right Arrow 6"/>
            <p:cNvSpPr/>
            <p:nvPr/>
          </p:nvSpPr>
          <p:spPr>
            <a:xfrm>
              <a:off x="1553720" y="1552806"/>
              <a:ext cx="394482" cy="383524"/>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0" tIns="0" rIns="0" bIns="0" numCol="1" spcCol="1270" anchor="ctr" anchorCtr="0">
              <a:noAutofit/>
            </a:bodyPr>
            <a:lstStyle/>
            <a:p>
              <a:pPr lvl="0" algn="ctr" defTabSz="1289050">
                <a:lnSpc>
                  <a:spcPct val="90000"/>
                </a:lnSpc>
                <a:spcBef>
                  <a:spcPct val="0"/>
                </a:spcBef>
                <a:spcAft>
                  <a:spcPct val="35000"/>
                </a:spcAft>
              </a:pPr>
              <a:endParaRPr lang="en-US" sz="2900" kern="1200"/>
            </a:p>
          </p:txBody>
        </p:sp>
      </p:grpSp>
      <p:grpSp>
        <p:nvGrpSpPr>
          <p:cNvPr id="43" name="Group 42"/>
          <p:cNvGrpSpPr/>
          <p:nvPr/>
        </p:nvGrpSpPr>
        <p:grpSpPr>
          <a:xfrm>
            <a:off x="539544" y="4017546"/>
            <a:ext cx="3386585" cy="1461044"/>
            <a:chOff x="57668" y="2192013"/>
            <a:chExt cx="3386585" cy="1461044"/>
          </a:xfrm>
        </p:grpSpPr>
        <p:sp>
          <p:nvSpPr>
            <p:cNvPr id="44" name="Rounded Rectangle 43"/>
            <p:cNvSpPr/>
            <p:nvPr/>
          </p:nvSpPr>
          <p:spPr>
            <a:xfrm>
              <a:off x="57668" y="2192013"/>
              <a:ext cx="3386585" cy="1461044"/>
            </a:xfrm>
            <a:prstGeom prst="roundRect">
              <a:avLst>
                <a:gd name="adj" fmla="val 10000"/>
              </a:avLst>
            </a:prstGeom>
          </p:spPr>
          <p:style>
            <a:lnRef idx="3">
              <a:schemeClr val="dk1">
                <a:shade val="80000"/>
                <a:hueOff val="0"/>
                <a:satOff val="0"/>
                <a:lumOff val="0"/>
                <a:alphaOff val="0"/>
              </a:schemeClr>
            </a:lnRef>
            <a:fillRef idx="1">
              <a:schemeClr val="lt1">
                <a:hueOff val="0"/>
                <a:satOff val="0"/>
                <a:lumOff val="0"/>
                <a:alphaOff val="0"/>
              </a:schemeClr>
            </a:fillRef>
            <a:effectRef idx="1">
              <a:schemeClr val="lt1">
                <a:hueOff val="0"/>
                <a:satOff val="0"/>
                <a:lumOff val="0"/>
                <a:alphaOff val="0"/>
              </a:schemeClr>
            </a:effectRef>
            <a:fontRef idx="minor">
              <a:schemeClr val="dk1">
                <a:hueOff val="0"/>
                <a:satOff val="0"/>
                <a:lumOff val="0"/>
                <a:alphaOff val="0"/>
              </a:schemeClr>
            </a:fontRef>
          </p:style>
        </p:sp>
        <p:sp>
          <p:nvSpPr>
            <p:cNvPr id="45" name="Rounded Rectangle 8"/>
            <p:cNvSpPr/>
            <p:nvPr/>
          </p:nvSpPr>
          <p:spPr>
            <a:xfrm>
              <a:off x="100461" y="2234806"/>
              <a:ext cx="3300999" cy="1375458"/>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b="1" kern="1200" dirty="0"/>
                <a:t>Phase 2: Time Pressure (TP)</a:t>
              </a:r>
            </a:p>
            <a:p>
              <a:pPr marL="171450" lvl="1" indent="-171450" algn="l" defTabSz="800100">
                <a:lnSpc>
                  <a:spcPct val="90000"/>
                </a:lnSpc>
                <a:spcBef>
                  <a:spcPct val="0"/>
                </a:spcBef>
                <a:spcAft>
                  <a:spcPct val="15000"/>
                </a:spcAft>
                <a:buChar char="••"/>
              </a:pPr>
              <a:r>
                <a:rPr lang="en-US" sz="1800" kern="1200" dirty="0"/>
                <a:t>240 trials</a:t>
              </a:r>
            </a:p>
            <a:p>
              <a:pPr marL="171450" lvl="1" indent="-171450" algn="l" defTabSz="800100">
                <a:lnSpc>
                  <a:spcPct val="90000"/>
                </a:lnSpc>
                <a:spcBef>
                  <a:spcPct val="0"/>
                </a:spcBef>
                <a:spcAft>
                  <a:spcPct val="15000"/>
                </a:spcAft>
                <a:buChar char="••"/>
              </a:pPr>
              <a:r>
                <a:rPr lang="en-US" sz="1800" kern="1200" dirty="0"/>
                <a:t>Exp. 1: </a:t>
              </a:r>
              <a:r>
                <a:rPr lang="en-US" sz="1800" b="1" kern="1200" dirty="0"/>
                <a:t>750 </a:t>
              </a:r>
              <a:r>
                <a:rPr lang="en-US" sz="1800" b="1" kern="1200" dirty="0" err="1"/>
                <a:t>ms</a:t>
              </a:r>
              <a:r>
                <a:rPr lang="en-US" sz="1800" b="1" kern="1200" dirty="0"/>
                <a:t> </a:t>
              </a:r>
              <a:r>
                <a:rPr lang="en-US" sz="1800" kern="1200" dirty="0"/>
                <a:t>TP (N = 45)</a:t>
              </a:r>
            </a:p>
            <a:p>
              <a:pPr marL="171450" lvl="1" indent="-171450" algn="l" defTabSz="800100">
                <a:lnSpc>
                  <a:spcPct val="90000"/>
                </a:lnSpc>
                <a:spcBef>
                  <a:spcPct val="0"/>
                </a:spcBef>
                <a:spcAft>
                  <a:spcPct val="15000"/>
                </a:spcAft>
                <a:buChar char="••"/>
              </a:pPr>
              <a:r>
                <a:rPr lang="en-US" sz="1800" kern="1200" dirty="0"/>
                <a:t>Exp. 2: </a:t>
              </a:r>
              <a:r>
                <a:rPr lang="en-US" sz="1800" b="1" kern="1200" dirty="0"/>
                <a:t>500 </a:t>
              </a:r>
              <a:r>
                <a:rPr lang="en-US" sz="1800" b="1" kern="1200" dirty="0" err="1"/>
                <a:t>ms</a:t>
              </a:r>
              <a:r>
                <a:rPr lang="en-US" sz="1800" b="1" kern="1200" dirty="0"/>
                <a:t> </a:t>
              </a:r>
              <a:r>
                <a:rPr lang="en-US" sz="1800" kern="1200" dirty="0"/>
                <a:t>TP (N = 36)</a:t>
              </a:r>
            </a:p>
          </p:txBody>
        </p:sp>
      </p:grpSp>
      <p:sp>
        <p:nvSpPr>
          <p:cNvPr id="50" name="TextBox 117"/>
          <p:cNvSpPr txBox="1">
            <a:spLocks noChangeArrowheads="1"/>
          </p:cNvSpPr>
          <p:nvPr/>
        </p:nvSpPr>
        <p:spPr bwMode="auto">
          <a:xfrm>
            <a:off x="4394433" y="1189038"/>
            <a:ext cx="1049338" cy="400050"/>
          </a:xfrm>
          <a:prstGeom prst="rect">
            <a:avLst/>
          </a:prstGeom>
          <a:noFill/>
          <a:ln w="9525">
            <a:noFill/>
            <a:miter lim="800000"/>
            <a:headEnd/>
            <a:tailEnd/>
          </a:ln>
        </p:spPr>
        <p:txBody>
          <a:bodyPr wrap="none">
            <a:spAutoFit/>
          </a:bodyPr>
          <a:lstStyle/>
          <a:p>
            <a:pPr marL="342900" indent="-342900" algn="l" eaLnBrk="0" hangingPunct="0">
              <a:spcBef>
                <a:spcPct val="0"/>
              </a:spcBef>
              <a:buFont typeface="Wingdings" pitchFamily="2" charset="2"/>
              <a:buChar char="v"/>
            </a:pPr>
            <a:r>
              <a:rPr lang="en-US" sz="2000" dirty="0">
                <a:latin typeface="Times New Roman" pitchFamily="18" charset="0"/>
                <a:cs typeface="Times New Roman" pitchFamily="18" charset="0"/>
              </a:rPr>
              <a:t>Task</a:t>
            </a:r>
          </a:p>
        </p:txBody>
      </p:sp>
      <p:pic>
        <p:nvPicPr>
          <p:cNvPr id="51" name="Picture 2"/>
          <p:cNvPicPr>
            <a:picLocks noChangeAspect="1"/>
          </p:cNvPicPr>
          <p:nvPr/>
        </p:nvPicPr>
        <p:blipFill>
          <a:blip r:embed="rId3" cstate="print"/>
          <a:srcRect/>
          <a:stretch>
            <a:fillRect/>
          </a:stretch>
        </p:blipFill>
        <p:spPr bwMode="auto">
          <a:xfrm>
            <a:off x="4367213" y="1765631"/>
            <a:ext cx="4371975" cy="40703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2" name="Rectangle 4"/>
          <p:cNvSpPr>
            <a:spLocks noChangeArrowheads="1"/>
          </p:cNvSpPr>
          <p:nvPr/>
        </p:nvSpPr>
        <p:spPr bwMode="auto">
          <a:xfrm>
            <a:off x="0" y="0"/>
            <a:ext cx="9144000" cy="0"/>
          </a:xfrm>
          <a:prstGeom prst="rect">
            <a:avLst/>
          </a:prstGeom>
          <a:noFill/>
          <a:ln w="19050" algn="ctr">
            <a:noFill/>
            <a:miter lim="800000"/>
            <a:headEnd/>
            <a:tailEnd/>
          </a:ln>
        </p:spPr>
        <p:txBody>
          <a:bodyPr wrap="none" anchor="ctr">
            <a:spAutoFit/>
          </a:bodyPr>
          <a:lstStyle/>
          <a:p>
            <a:pPr algn="ctr" eaLnBrk="1" hangingPunct="1">
              <a:spcBef>
                <a:spcPct val="50000"/>
              </a:spcBef>
            </a:pPr>
            <a:endParaRPr lang="en-US" b="1">
              <a:latin typeface="Times New Roman" pitchFamily="18" charset="0"/>
              <a:cs typeface="Arial" charset="0"/>
            </a:endParaRPr>
          </a:p>
        </p:txBody>
      </p:sp>
      <p:sp>
        <p:nvSpPr>
          <p:cNvPr id="43013" name="Rectangle 2"/>
          <p:cNvSpPr>
            <a:spLocks noChangeArrowheads="1"/>
          </p:cNvSpPr>
          <p:nvPr/>
        </p:nvSpPr>
        <p:spPr bwMode="auto">
          <a:xfrm>
            <a:off x="3946525" y="-201613"/>
            <a:ext cx="184150" cy="366713"/>
          </a:xfrm>
          <a:prstGeom prst="rect">
            <a:avLst/>
          </a:prstGeom>
          <a:noFill/>
          <a:ln w="19050" algn="ctr">
            <a:noFill/>
            <a:miter lim="800000"/>
            <a:headEnd/>
            <a:tailEnd/>
          </a:ln>
        </p:spPr>
        <p:txBody>
          <a:bodyPr wrap="none" anchor="ctr">
            <a:spAutoFit/>
          </a:bodyPr>
          <a:lstStyle/>
          <a:p>
            <a:pPr algn="ctr" eaLnBrk="1" hangingPunct="1">
              <a:spcBef>
                <a:spcPct val="50000"/>
              </a:spcBef>
            </a:pPr>
            <a:endParaRPr lang="en-US" b="1">
              <a:latin typeface="Times New Roman" pitchFamily="18" charset="0"/>
              <a:cs typeface="Arial" charset="0"/>
            </a:endParaRPr>
          </a:p>
        </p:txBody>
      </p:sp>
      <p:sp>
        <p:nvSpPr>
          <p:cNvPr id="11" name="Title 10"/>
          <p:cNvSpPr>
            <a:spLocks noGrp="1"/>
          </p:cNvSpPr>
          <p:nvPr>
            <p:ph type="title"/>
          </p:nvPr>
        </p:nvSpPr>
        <p:spPr/>
        <p:txBody>
          <a:bodyPr>
            <a:noAutofit/>
          </a:bodyPr>
          <a:lstStyle/>
          <a:p>
            <a:pPr lvl="1" algn="ctr" rtl="0">
              <a:spcBef>
                <a:spcPct val="0"/>
              </a:spcBef>
            </a:pPr>
            <a:r>
              <a:rPr lang="en-US" sz="3200" kern="1200" dirty="0" smtClean="0">
                <a:solidFill>
                  <a:srgbClr val="000066"/>
                </a:solidFill>
                <a:latin typeface="+mj-lt"/>
                <a:ea typeface="+mj-ea"/>
                <a:cs typeface="+mj-cs"/>
              </a:rPr>
              <a:t>Human Behavioral Experiments </a:t>
            </a:r>
            <a:endParaRPr lang="en-US" sz="3200" kern="1200" dirty="0">
              <a:solidFill>
                <a:srgbClr val="000066"/>
              </a:solidFill>
              <a:latin typeface="+mj-lt"/>
              <a:ea typeface="+mj-ea"/>
              <a:cs typeface="+mj-cs"/>
            </a:endParaRPr>
          </a:p>
        </p:txBody>
      </p:sp>
      <p:sp>
        <p:nvSpPr>
          <p:cNvPr id="32" name="Slide Number Placeholder 2"/>
          <p:cNvSpPr txBox="1">
            <a:spLocks noGrp="1"/>
          </p:cNvSpPr>
          <p:nvPr/>
        </p:nvSpPr>
        <p:spPr bwMode="auto">
          <a:xfrm>
            <a:off x="6705600" y="6400800"/>
            <a:ext cx="1905000" cy="457200"/>
          </a:xfrm>
          <a:prstGeom prst="rect">
            <a:avLst/>
          </a:prstGeom>
          <a:noFill/>
          <a:ln>
            <a:miter lim="800000"/>
            <a:headEnd/>
            <a:tailEnd/>
          </a:ln>
        </p:spPr>
        <p:txBody>
          <a:bodyPr/>
          <a:lstStyle/>
          <a:p>
            <a:pPr algn="r" eaLnBrk="1" hangingPunct="1">
              <a:defRPr/>
            </a:pPr>
            <a:fld id="{EC36F3CB-4FC3-4BDD-B98A-701220373D7C}" type="slidenum">
              <a:rPr lang="en-US" sz="1400">
                <a:latin typeface="Times New Roman" pitchFamily="18" charset="0"/>
              </a:rPr>
              <a:pPr algn="r" eaLnBrk="1" hangingPunct="1">
                <a:defRPr/>
              </a:pPr>
              <a:t>8</a:t>
            </a:fld>
            <a:endParaRPr lang="en-US" sz="1400" dirty="0">
              <a:latin typeface="Times New Roman" pitchFamily="18" charset="0"/>
            </a:endParaRPr>
          </a:p>
        </p:txBody>
      </p:sp>
      <p:sp>
        <p:nvSpPr>
          <p:cNvPr id="19" name="Rectangle 18"/>
          <p:cNvSpPr/>
          <p:nvPr/>
        </p:nvSpPr>
        <p:spPr>
          <a:xfrm>
            <a:off x="0" y="1137492"/>
            <a:ext cx="9144000" cy="4739759"/>
          </a:xfrm>
          <a:prstGeom prst="rect">
            <a:avLst/>
          </a:prstGeom>
        </p:spPr>
        <p:txBody>
          <a:bodyPr wrap="square">
            <a:spAutoFit/>
          </a:bodyPr>
          <a:lstStyle/>
          <a:p>
            <a:pPr marL="285750" indent="-285750">
              <a:spcAft>
                <a:spcPts val="600"/>
              </a:spcAft>
            </a:pPr>
            <a:r>
              <a:rPr lang="en-US" altLang="en-US" sz="2000" dirty="0" smtClean="0">
                <a:solidFill>
                  <a:srgbClr val="CC3300"/>
                </a:solidFill>
                <a:latin typeface="Times New Roman" pitchFamily="18" charset="0"/>
                <a:cs typeface="Times New Roman" pitchFamily="18" charset="0"/>
              </a:rPr>
              <a:t>	</a:t>
            </a:r>
            <a:r>
              <a:rPr lang="en-US" altLang="en-US" sz="2400" b="1" dirty="0" smtClean="0">
                <a:solidFill>
                  <a:srgbClr val="CC3300"/>
                </a:solidFill>
                <a:latin typeface="Times New Roman" pitchFamily="18" charset="0"/>
                <a:cs typeface="Times New Roman" pitchFamily="18" charset="0"/>
              </a:rPr>
              <a:t>Findings from our previous research on human </a:t>
            </a:r>
          </a:p>
          <a:p>
            <a:pPr marL="285750" indent="-285750">
              <a:spcAft>
                <a:spcPts val="600"/>
              </a:spcAft>
            </a:pPr>
            <a:r>
              <a:rPr lang="en-US" altLang="en-US" sz="2400" b="1" dirty="0" smtClean="0">
                <a:solidFill>
                  <a:srgbClr val="CC3300"/>
                </a:solidFill>
                <a:latin typeface="Times New Roman" pitchFamily="18" charset="0"/>
                <a:cs typeface="Times New Roman" pitchFamily="18" charset="0"/>
              </a:rPr>
              <a:t>	</a:t>
            </a:r>
            <a:r>
              <a:rPr lang="en-US" altLang="en-US" sz="2400" dirty="0" smtClean="0">
                <a:solidFill>
                  <a:srgbClr val="CC3300"/>
                </a:solidFill>
                <a:latin typeface="Times New Roman" pitchFamily="18" charset="0"/>
                <a:cs typeface="Times New Roman" pitchFamily="18" charset="0"/>
              </a:rPr>
              <a:t>(reported in the last review)</a:t>
            </a:r>
            <a:r>
              <a:rPr lang="en-US" altLang="en-US" sz="2400" b="1" dirty="0" smtClean="0">
                <a:solidFill>
                  <a:srgbClr val="CC3300"/>
                </a:solidFill>
                <a:latin typeface="Times New Roman" pitchFamily="18" charset="0"/>
                <a:cs typeface="Times New Roman" pitchFamily="18" charset="0"/>
              </a:rPr>
              <a:t>:</a:t>
            </a:r>
            <a:endParaRPr lang="en-US" altLang="en-US" sz="2400" b="1" dirty="0" smtClean="0">
              <a:latin typeface="Times New Roman" pitchFamily="18" charset="0"/>
              <a:cs typeface="Times New Roman" pitchFamily="18" charset="0"/>
            </a:endParaRPr>
          </a:p>
          <a:p>
            <a:pPr marL="742950" lvl="1" indent="-285750">
              <a:spcBef>
                <a:spcPts val="600"/>
              </a:spcBef>
              <a:buFont typeface="Wingdings" pitchFamily="2" charset="2"/>
              <a:buChar char="§"/>
            </a:pPr>
            <a:r>
              <a:rPr lang="en-US" altLang="zh-CN" sz="2000" dirty="0" smtClean="0">
                <a:latin typeface="Times New Roman" pitchFamily="18" charset="0"/>
                <a:ea typeface="SimSun" pitchFamily="2" charset="-122"/>
                <a:cs typeface="Times New Roman" pitchFamily="18" charset="0"/>
              </a:rPr>
              <a:t>Human can learn the cue rankings</a:t>
            </a:r>
          </a:p>
          <a:p>
            <a:pPr marL="742950" lvl="1" indent="-285750">
              <a:spcBef>
                <a:spcPts val="600"/>
              </a:spcBef>
              <a:buFont typeface="Wingdings" pitchFamily="2" charset="2"/>
              <a:buChar char="§"/>
            </a:pPr>
            <a:r>
              <a:rPr lang="en-US" altLang="zh-CN" sz="2000" dirty="0" smtClean="0">
                <a:latin typeface="Times New Roman" pitchFamily="18" charset="0"/>
                <a:ea typeface="SimSun" pitchFamily="2" charset="-122"/>
                <a:cs typeface="Times New Roman" pitchFamily="18" charset="0"/>
              </a:rPr>
              <a:t>Human adopt a drop-the-worst cue decision making strategy</a:t>
            </a:r>
          </a:p>
          <a:p>
            <a:pPr marL="1428750" lvl="2" indent="-514350">
              <a:spcBef>
                <a:spcPts val="600"/>
              </a:spcBef>
              <a:buFont typeface="+mj-lt"/>
              <a:buAutoNum type="romanLcPeriod"/>
            </a:pPr>
            <a:r>
              <a:rPr lang="en-US" altLang="zh-CN" sz="2000" dirty="0" smtClean="0">
                <a:latin typeface="Times New Roman" pitchFamily="18" charset="0"/>
                <a:ea typeface="SimSun" pitchFamily="2" charset="-122"/>
                <a:cs typeface="Times New Roman" pitchFamily="18" charset="0"/>
              </a:rPr>
              <a:t>Ignore the cues with least information </a:t>
            </a:r>
          </a:p>
          <a:p>
            <a:pPr marL="1657350" lvl="3" indent="-285750">
              <a:spcBef>
                <a:spcPts val="600"/>
              </a:spcBef>
              <a:buFont typeface="Wingdings" pitchFamily="2" charset="2"/>
              <a:buChar char="Ø"/>
            </a:pPr>
            <a:r>
              <a:rPr lang="en-US" altLang="zh-CN" sz="2000" dirty="0" smtClean="0">
                <a:latin typeface="Times New Roman" pitchFamily="18" charset="0"/>
                <a:ea typeface="SimSun" pitchFamily="2" charset="-122"/>
                <a:cs typeface="Times New Roman" pitchFamily="18" charset="0"/>
              </a:rPr>
              <a:t>Minimize </a:t>
            </a:r>
            <a:r>
              <a:rPr lang="en-US" altLang="zh-CN" sz="2000" dirty="0" smtClean="0">
                <a:latin typeface="Times New Roman" pitchFamily="18" charset="0"/>
                <a:ea typeface="SimSun" pitchFamily="2" charset="-122"/>
                <a:cs typeface="Times New Roman" pitchFamily="18" charset="0"/>
              </a:rPr>
              <a:t>cognitive time and effort investment</a:t>
            </a:r>
          </a:p>
          <a:p>
            <a:pPr marL="1428750" lvl="2" indent="-514350">
              <a:spcBef>
                <a:spcPts val="600"/>
              </a:spcBef>
              <a:buFont typeface="+mj-lt"/>
              <a:buAutoNum type="romanLcPeriod"/>
            </a:pPr>
            <a:r>
              <a:rPr lang="en-US" altLang="zh-CN" sz="2000" dirty="0" smtClean="0">
                <a:latin typeface="Times New Roman" pitchFamily="18" charset="0"/>
                <a:ea typeface="SimSun" pitchFamily="2" charset="-122"/>
                <a:cs typeface="Times New Roman" pitchFamily="18" charset="0"/>
              </a:rPr>
              <a:t>Preserving the consideration of the most diagnostic cue information</a:t>
            </a:r>
          </a:p>
          <a:p>
            <a:pPr marL="1657350" lvl="3" indent="-285750">
              <a:spcBef>
                <a:spcPts val="600"/>
              </a:spcBef>
              <a:buFont typeface="Wingdings" pitchFamily="2" charset="2"/>
              <a:buChar char="Ø"/>
            </a:pPr>
            <a:r>
              <a:rPr lang="en-US" altLang="zh-CN" sz="2000" dirty="0" smtClean="0">
                <a:latin typeface="Times New Roman" pitchFamily="18" charset="0"/>
                <a:ea typeface="SimSun" pitchFamily="2" charset="-122"/>
                <a:cs typeface="Times New Roman" pitchFamily="18" charset="0"/>
              </a:rPr>
              <a:t>Maintain </a:t>
            </a:r>
            <a:r>
              <a:rPr lang="en-US" altLang="zh-CN" sz="2000" dirty="0" smtClean="0">
                <a:latin typeface="Times New Roman" pitchFamily="18" charset="0"/>
                <a:ea typeface="SimSun" pitchFamily="2" charset="-122"/>
                <a:cs typeface="Times New Roman" pitchFamily="18" charset="0"/>
              </a:rPr>
              <a:t>good-enough accuracy </a:t>
            </a:r>
            <a:endParaRPr lang="en-US" altLang="en-US" sz="2000" dirty="0" smtClean="0">
              <a:solidFill>
                <a:srgbClr val="CC3300"/>
              </a:solidFill>
              <a:latin typeface="Times New Roman" pitchFamily="18" charset="0"/>
              <a:cs typeface="Times New Roman" pitchFamily="18" charset="0"/>
            </a:endParaRPr>
          </a:p>
          <a:p>
            <a:pPr marL="285750" indent="-285750">
              <a:spcBef>
                <a:spcPts val="1800"/>
              </a:spcBef>
              <a:spcAft>
                <a:spcPts val="1800"/>
              </a:spcAft>
              <a:buFont typeface="Wingdings" pitchFamily="2" charset="2"/>
              <a:buNone/>
            </a:pPr>
            <a:r>
              <a:rPr lang="en-US" altLang="en-US" sz="2000" dirty="0" smtClean="0">
                <a:solidFill>
                  <a:srgbClr val="CC3300"/>
                </a:solidFill>
                <a:latin typeface="Times New Roman" pitchFamily="18" charset="0"/>
                <a:cs typeface="Times New Roman" pitchFamily="18" charset="0"/>
              </a:rPr>
              <a:t> </a:t>
            </a:r>
            <a:r>
              <a:rPr lang="en-US" altLang="en-US" sz="2000" dirty="0" smtClean="0">
                <a:solidFill>
                  <a:srgbClr val="CC3300"/>
                </a:solidFill>
                <a:latin typeface="Times New Roman" pitchFamily="18" charset="0"/>
                <a:cs typeface="Times New Roman" pitchFamily="18" charset="0"/>
              </a:rPr>
              <a:t>       </a:t>
            </a:r>
            <a:r>
              <a:rPr lang="en-US" altLang="en-US" sz="2400" dirty="0" smtClean="0">
                <a:solidFill>
                  <a:srgbClr val="CC3300"/>
                </a:solidFill>
                <a:latin typeface="Times New Roman" pitchFamily="18" charset="0"/>
                <a:cs typeface="Times New Roman" pitchFamily="18" charset="0"/>
              </a:rPr>
              <a:t>The </a:t>
            </a:r>
            <a:r>
              <a:rPr lang="en-US" altLang="en-US" sz="2400" dirty="0" smtClean="0">
                <a:solidFill>
                  <a:srgbClr val="CC3300"/>
                </a:solidFill>
                <a:latin typeface="Times New Roman" pitchFamily="18" charset="0"/>
                <a:cs typeface="Times New Roman" pitchFamily="18" charset="0"/>
              </a:rPr>
              <a:t>criterions of ranking and dropping these cues are not clear!</a:t>
            </a:r>
            <a:endParaRPr lang="en-US" altLang="en-US" sz="2400" dirty="0" smtClean="0">
              <a:latin typeface="Times New Roman" pitchFamily="18" charset="0"/>
              <a:cs typeface="Times New Roman" pitchFamily="18" charset="0"/>
            </a:endParaRPr>
          </a:p>
          <a:p>
            <a:pPr marL="285750" indent="-285750"/>
            <a:r>
              <a:rPr lang="en-US" altLang="en-US" sz="2000" dirty="0" smtClean="0">
                <a:latin typeface="Times New Roman" pitchFamily="18" charset="0"/>
                <a:cs typeface="Times New Roman" pitchFamily="18" charset="0"/>
              </a:rPr>
              <a:t>	The relationship between </a:t>
            </a:r>
            <a:r>
              <a:rPr lang="en-US" altLang="en-US" sz="2000" i="1" dirty="0" smtClean="0">
                <a:solidFill>
                  <a:srgbClr val="CC3300"/>
                </a:solidFill>
                <a:latin typeface="Times New Roman" pitchFamily="18" charset="0"/>
                <a:cs typeface="Times New Roman" pitchFamily="18" charset="0"/>
              </a:rPr>
              <a:t>human decision strategies </a:t>
            </a:r>
            <a:r>
              <a:rPr lang="en-US" altLang="en-US" sz="2000" dirty="0" smtClean="0">
                <a:latin typeface="Times New Roman" pitchFamily="18" charset="0"/>
                <a:cs typeface="Times New Roman" pitchFamily="18" charset="0"/>
              </a:rPr>
              <a:t>and </a:t>
            </a:r>
            <a:r>
              <a:rPr lang="en-US" altLang="en-US" sz="2000" i="1" dirty="0" smtClean="0">
                <a:solidFill>
                  <a:srgbClr val="CC3300"/>
                </a:solidFill>
                <a:latin typeface="Times New Roman" pitchFamily="18" charset="0"/>
                <a:cs typeface="Times New Roman" pitchFamily="18" charset="0"/>
              </a:rPr>
              <a:t>information values  </a:t>
            </a:r>
            <a:r>
              <a:rPr lang="en-US" altLang="en-US" sz="2000" dirty="0" smtClean="0">
                <a:latin typeface="Times New Roman" pitchFamily="18" charset="0"/>
                <a:cs typeface="Times New Roman" pitchFamily="18" charset="0"/>
              </a:rPr>
              <a:t>of the cues are investigated. </a:t>
            </a:r>
            <a:endParaRPr lang="en-US"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2" name="Rectangle 4"/>
          <p:cNvSpPr>
            <a:spLocks noChangeArrowheads="1"/>
          </p:cNvSpPr>
          <p:nvPr/>
        </p:nvSpPr>
        <p:spPr bwMode="auto">
          <a:xfrm>
            <a:off x="0" y="0"/>
            <a:ext cx="9144000" cy="0"/>
          </a:xfrm>
          <a:prstGeom prst="rect">
            <a:avLst/>
          </a:prstGeom>
          <a:noFill/>
          <a:ln w="19050" algn="ctr">
            <a:noFill/>
            <a:miter lim="800000"/>
            <a:headEnd/>
            <a:tailEnd/>
          </a:ln>
        </p:spPr>
        <p:txBody>
          <a:bodyPr wrap="none" anchor="ctr">
            <a:spAutoFit/>
          </a:bodyPr>
          <a:lstStyle/>
          <a:p>
            <a:pPr algn="ctr" eaLnBrk="1" hangingPunct="1">
              <a:spcBef>
                <a:spcPct val="50000"/>
              </a:spcBef>
            </a:pPr>
            <a:endParaRPr lang="en-US" b="1">
              <a:latin typeface="Times New Roman" pitchFamily="18" charset="0"/>
              <a:cs typeface="Arial" charset="0"/>
            </a:endParaRPr>
          </a:p>
        </p:txBody>
      </p:sp>
      <p:sp>
        <p:nvSpPr>
          <p:cNvPr id="43013" name="Rectangle 2"/>
          <p:cNvSpPr>
            <a:spLocks noChangeArrowheads="1"/>
          </p:cNvSpPr>
          <p:nvPr/>
        </p:nvSpPr>
        <p:spPr bwMode="auto">
          <a:xfrm>
            <a:off x="3946525" y="-201613"/>
            <a:ext cx="184150" cy="366713"/>
          </a:xfrm>
          <a:prstGeom prst="rect">
            <a:avLst/>
          </a:prstGeom>
          <a:noFill/>
          <a:ln w="19050" algn="ctr">
            <a:noFill/>
            <a:miter lim="800000"/>
            <a:headEnd/>
            <a:tailEnd/>
          </a:ln>
        </p:spPr>
        <p:txBody>
          <a:bodyPr wrap="none" anchor="ctr">
            <a:spAutoFit/>
          </a:bodyPr>
          <a:lstStyle/>
          <a:p>
            <a:pPr algn="ctr" eaLnBrk="1" hangingPunct="1">
              <a:spcBef>
                <a:spcPct val="50000"/>
              </a:spcBef>
            </a:pPr>
            <a:endParaRPr lang="en-US" b="1">
              <a:latin typeface="Times New Roman" pitchFamily="18" charset="0"/>
              <a:cs typeface="Arial" charset="0"/>
            </a:endParaRPr>
          </a:p>
        </p:txBody>
      </p:sp>
      <p:sp>
        <p:nvSpPr>
          <p:cNvPr id="11" name="Title 10"/>
          <p:cNvSpPr>
            <a:spLocks noGrp="1"/>
          </p:cNvSpPr>
          <p:nvPr>
            <p:ph type="title"/>
          </p:nvPr>
        </p:nvSpPr>
        <p:spPr/>
        <p:txBody>
          <a:bodyPr>
            <a:noAutofit/>
          </a:bodyPr>
          <a:lstStyle/>
          <a:p>
            <a:pPr lvl="1" algn="ctr" rtl="0">
              <a:spcBef>
                <a:spcPct val="0"/>
              </a:spcBef>
            </a:pPr>
            <a:r>
              <a:rPr lang="en-US" sz="3200" kern="1200" dirty="0" smtClean="0">
                <a:solidFill>
                  <a:srgbClr val="000066"/>
                </a:solidFill>
                <a:latin typeface="+mj-lt"/>
                <a:ea typeface="+mj-ea"/>
                <a:cs typeface="+mj-cs"/>
              </a:rPr>
              <a:t>Information </a:t>
            </a:r>
            <a:r>
              <a:rPr lang="en-US" sz="3200" kern="1200" dirty="0">
                <a:solidFill>
                  <a:srgbClr val="000066"/>
                </a:solidFill>
                <a:latin typeface="+mj-lt"/>
                <a:ea typeface="+mj-ea"/>
                <a:cs typeface="+mj-cs"/>
              </a:rPr>
              <a:t>value </a:t>
            </a:r>
            <a:r>
              <a:rPr lang="en-US" sz="3200" kern="1200" dirty="0" smtClean="0">
                <a:solidFill>
                  <a:srgbClr val="000066"/>
                </a:solidFill>
                <a:latin typeface="+mj-lt"/>
                <a:ea typeface="+mj-ea"/>
                <a:cs typeface="+mj-cs"/>
              </a:rPr>
              <a:t>functions</a:t>
            </a:r>
            <a:endParaRPr lang="en-US" sz="3200" kern="1200" dirty="0">
              <a:solidFill>
                <a:srgbClr val="000066"/>
              </a:solidFill>
              <a:latin typeface="+mj-lt"/>
              <a:ea typeface="+mj-ea"/>
              <a:cs typeface="+mj-cs"/>
            </a:endParaRPr>
          </a:p>
        </p:txBody>
      </p:sp>
      <p:sp>
        <p:nvSpPr>
          <p:cNvPr id="8" name="Rectangle 7"/>
          <p:cNvSpPr/>
          <p:nvPr/>
        </p:nvSpPr>
        <p:spPr>
          <a:xfrm>
            <a:off x="0" y="1116418"/>
            <a:ext cx="9144000" cy="6017032"/>
          </a:xfrm>
          <a:prstGeom prst="rect">
            <a:avLst/>
          </a:prstGeom>
        </p:spPr>
        <p:txBody>
          <a:bodyPr wrap="square">
            <a:spAutoFit/>
          </a:bodyPr>
          <a:lstStyle/>
          <a:p>
            <a:pPr marL="285750" indent="-285750">
              <a:spcAft>
                <a:spcPts val="1200"/>
              </a:spcAft>
              <a:buFont typeface="Wingdings" pitchFamily="2" charset="2"/>
              <a:buChar char="§"/>
            </a:pPr>
            <a:r>
              <a:rPr lang="en-US" altLang="en-US" sz="2400" dirty="0" smtClean="0">
                <a:latin typeface="Times New Roman" pitchFamily="18" charset="0"/>
                <a:cs typeface="Times New Roman" pitchFamily="18" charset="0"/>
              </a:rPr>
              <a:t>Three different definitions of </a:t>
            </a:r>
            <a:r>
              <a:rPr lang="en-US" altLang="en-US" sz="2400" dirty="0" smtClean="0">
                <a:solidFill>
                  <a:srgbClr val="FF0000"/>
                </a:solidFill>
                <a:latin typeface="Times New Roman" pitchFamily="18" charset="0"/>
                <a:cs typeface="Times New Roman" pitchFamily="18" charset="0"/>
              </a:rPr>
              <a:t>information values </a:t>
            </a:r>
            <a:r>
              <a:rPr lang="en-US" altLang="en-US" sz="2400" dirty="0" smtClean="0">
                <a:latin typeface="Times New Roman" pitchFamily="18" charset="0"/>
                <a:cs typeface="Times New Roman" pitchFamily="18" charset="0"/>
              </a:rPr>
              <a:t>are investigated</a:t>
            </a:r>
            <a:r>
              <a:rPr lang="en-US" altLang="en-US" sz="2400" dirty="0" smtClean="0">
                <a:latin typeface="Times New Roman" pitchFamily="18" charset="0"/>
                <a:cs typeface="Times New Roman" pitchFamily="18" charset="0"/>
              </a:rPr>
              <a:t>:</a:t>
            </a:r>
            <a:endParaRPr lang="en-US" altLang="en-US" sz="2000" dirty="0" smtClean="0">
              <a:latin typeface="Times New Roman" pitchFamily="18" charset="0"/>
              <a:cs typeface="Times New Roman" pitchFamily="18" charset="0"/>
            </a:endParaRPr>
          </a:p>
          <a:p>
            <a:pPr marL="285750" indent="-285750"/>
            <a:r>
              <a:rPr lang="en-US" altLang="en-US" sz="2000" dirty="0" smtClean="0">
                <a:latin typeface="Times New Roman" pitchFamily="18" charset="0"/>
                <a:cs typeface="Times New Roman" pitchFamily="18" charset="0"/>
              </a:rPr>
              <a:t>	1</a:t>
            </a:r>
            <a:r>
              <a:rPr lang="en-US" altLang="en-US" sz="2000" dirty="0" smtClean="0">
                <a:latin typeface="Times New Roman" pitchFamily="18" charset="0"/>
                <a:cs typeface="Times New Roman" pitchFamily="18" charset="0"/>
              </a:rPr>
              <a:t>. </a:t>
            </a:r>
            <a:r>
              <a:rPr lang="en-US" altLang="en-US" sz="2000" i="1" dirty="0" smtClean="0">
                <a:solidFill>
                  <a:srgbClr val="FF0000"/>
                </a:solidFill>
                <a:latin typeface="Times New Roman" pitchFamily="18" charset="0"/>
                <a:cs typeface="Times New Roman" pitchFamily="18" charset="0"/>
              </a:rPr>
              <a:t>Information gain</a:t>
            </a:r>
            <a:r>
              <a:rPr lang="en-US" altLang="en-US" sz="2000" dirty="0" smtClean="0">
                <a:solidFill>
                  <a:srgbClr val="FF0000"/>
                </a:solidFill>
                <a:latin typeface="Times New Roman" pitchFamily="18" charset="0"/>
                <a:cs typeface="Times New Roman" pitchFamily="18" charset="0"/>
              </a:rPr>
              <a:t> </a:t>
            </a:r>
            <a:r>
              <a:rPr lang="en-US" altLang="en-US" sz="2000" dirty="0" smtClean="0">
                <a:latin typeface="Times New Roman" pitchFamily="18" charset="0"/>
                <a:cs typeface="Times New Roman" pitchFamily="18" charset="0"/>
              </a:rPr>
              <a:t>(</a:t>
            </a:r>
            <a:r>
              <a:rPr lang="en-US" altLang="en-US" sz="2000" dirty="0" smtClean="0">
                <a:solidFill>
                  <a:srgbClr val="FF0000"/>
                </a:solidFill>
                <a:latin typeface="Times New Roman" pitchFamily="18" charset="0"/>
                <a:cs typeface="Times New Roman" pitchFamily="18" charset="0"/>
              </a:rPr>
              <a:t>IG</a:t>
            </a:r>
            <a:r>
              <a:rPr lang="en-US" altLang="en-US" sz="2000" dirty="0" smtClean="0">
                <a:latin typeface="Times New Roman" pitchFamily="18" charset="0"/>
                <a:cs typeface="Times New Roman" pitchFamily="18" charset="0"/>
              </a:rPr>
              <a:t>) defines the expected uncertainty (Shannon entropy) reduction about the probabilities of the class </a:t>
            </a:r>
            <a:r>
              <a:rPr lang="en-US" altLang="en-US" sz="2000" i="1" dirty="0" smtClean="0">
                <a:latin typeface="Times New Roman" pitchFamily="18" charset="0"/>
                <a:cs typeface="Times New Roman" pitchFamily="18" charset="0"/>
              </a:rPr>
              <a:t>Z</a:t>
            </a:r>
            <a:r>
              <a:rPr lang="en-US" altLang="en-US" sz="2000" dirty="0" smtClean="0">
                <a:latin typeface="Times New Roman" pitchFamily="18" charset="0"/>
                <a:cs typeface="Times New Roman" pitchFamily="18" charset="0"/>
              </a:rPr>
              <a:t> by the cue </a:t>
            </a:r>
            <a:r>
              <a:rPr lang="en-US" altLang="en-US" sz="2000" i="1" dirty="0" err="1" smtClean="0">
                <a:latin typeface="Times New Roman" pitchFamily="18" charset="0"/>
                <a:cs typeface="Times New Roman" pitchFamily="18" charset="0"/>
              </a:rPr>
              <a:t>X</a:t>
            </a:r>
            <a:r>
              <a:rPr lang="en-US" altLang="en-US" sz="2000" i="1" baseline="-25000" dirty="0" err="1" smtClean="0">
                <a:latin typeface="Times New Roman" pitchFamily="18" charset="0"/>
                <a:cs typeface="Times New Roman" pitchFamily="18" charset="0"/>
              </a:rPr>
              <a:t>k</a:t>
            </a:r>
            <a:r>
              <a:rPr lang="en-US" altLang="en-US" sz="2000" dirty="0" smtClean="0">
                <a:latin typeface="Times New Roman" pitchFamily="18" charset="0"/>
                <a:cs typeface="Times New Roman" pitchFamily="18" charset="0"/>
              </a:rPr>
              <a:t>:</a:t>
            </a:r>
          </a:p>
          <a:p>
            <a:pPr marL="285750" indent="-285750"/>
            <a:endParaRPr lang="en-US" altLang="en-US" sz="2000" dirty="0" smtClean="0">
              <a:latin typeface="Times New Roman" pitchFamily="18" charset="0"/>
              <a:cs typeface="Times New Roman" pitchFamily="18" charset="0"/>
            </a:endParaRPr>
          </a:p>
          <a:p>
            <a:pPr marL="285750" indent="-285750">
              <a:spcBef>
                <a:spcPts val="1800"/>
              </a:spcBef>
              <a:spcAft>
                <a:spcPts val="600"/>
              </a:spcAft>
            </a:pPr>
            <a:endParaRPr lang="en-US" altLang="en-US" sz="1100" dirty="0" smtClean="0">
              <a:latin typeface="Times New Roman" pitchFamily="18" charset="0"/>
              <a:cs typeface="Times New Roman" pitchFamily="18" charset="0"/>
            </a:endParaRPr>
          </a:p>
          <a:p>
            <a:pPr marL="285750" indent="-285750"/>
            <a:r>
              <a:rPr lang="en-US" altLang="en-US" sz="2000" dirty="0" smtClean="0">
                <a:latin typeface="Times New Roman" pitchFamily="18" charset="0"/>
                <a:cs typeface="Times New Roman" pitchFamily="18" charset="0"/>
              </a:rPr>
              <a:t>	2. </a:t>
            </a:r>
            <a:r>
              <a:rPr lang="en-US" altLang="en-US" sz="2000" i="1" dirty="0" smtClean="0">
                <a:solidFill>
                  <a:srgbClr val="FF0000"/>
                </a:solidFill>
                <a:latin typeface="Times New Roman" pitchFamily="18" charset="0"/>
                <a:cs typeface="Times New Roman" pitchFamily="18" charset="0"/>
              </a:rPr>
              <a:t>Probability gain</a:t>
            </a:r>
            <a:r>
              <a:rPr lang="en-US" altLang="en-US" sz="2000" dirty="0" smtClean="0">
                <a:solidFill>
                  <a:srgbClr val="FF0000"/>
                </a:solidFill>
                <a:latin typeface="Times New Roman" pitchFamily="18" charset="0"/>
                <a:cs typeface="Times New Roman" pitchFamily="18" charset="0"/>
              </a:rPr>
              <a:t> </a:t>
            </a:r>
            <a:r>
              <a:rPr lang="en-US" altLang="en-US" sz="2000" dirty="0" smtClean="0">
                <a:latin typeface="Times New Roman" pitchFamily="18" charset="0"/>
                <a:cs typeface="Times New Roman" pitchFamily="18" charset="0"/>
              </a:rPr>
              <a:t>(</a:t>
            </a:r>
            <a:r>
              <a:rPr lang="en-US" altLang="en-US" sz="2000" dirty="0" smtClean="0">
                <a:solidFill>
                  <a:srgbClr val="FF0000"/>
                </a:solidFill>
                <a:latin typeface="Times New Roman" pitchFamily="18" charset="0"/>
                <a:cs typeface="Times New Roman" pitchFamily="18" charset="0"/>
              </a:rPr>
              <a:t>PG</a:t>
            </a:r>
            <a:r>
              <a:rPr lang="en-US" altLang="en-US" sz="2000" dirty="0" smtClean="0">
                <a:latin typeface="Times New Roman" pitchFamily="18" charset="0"/>
                <a:cs typeface="Times New Roman" pitchFamily="18" charset="0"/>
              </a:rPr>
              <a:t>) defines the expected increase of the rewards in the maximum a posteriori (MAP) decision rule</a:t>
            </a:r>
            <a:r>
              <a:rPr lang="en-US" altLang="en-US" sz="2000" dirty="0" smtClean="0">
                <a:latin typeface="Times New Roman" pitchFamily="18" charset="0"/>
                <a:cs typeface="Times New Roman" pitchFamily="18" charset="0"/>
              </a:rPr>
              <a:t>:</a:t>
            </a:r>
          </a:p>
          <a:p>
            <a:pPr marL="285750" indent="-285750">
              <a:spcBef>
                <a:spcPts val="1800"/>
              </a:spcBef>
              <a:spcAft>
                <a:spcPts val="0"/>
              </a:spcAft>
            </a:pPr>
            <a:endParaRPr lang="en-US" altLang="en-US" sz="2000" dirty="0" smtClean="0">
              <a:latin typeface="Times New Roman" pitchFamily="18" charset="0"/>
              <a:cs typeface="Times New Roman" pitchFamily="18" charset="0"/>
            </a:endParaRPr>
          </a:p>
          <a:p>
            <a:pPr marL="285750" indent="-285750"/>
            <a:r>
              <a:rPr lang="en-US" altLang="en-US" sz="2000" dirty="0" smtClean="0">
                <a:latin typeface="Times New Roman" pitchFamily="18" charset="0"/>
                <a:cs typeface="Times New Roman" pitchFamily="18" charset="0"/>
              </a:rPr>
              <a:t>	3. </a:t>
            </a:r>
            <a:r>
              <a:rPr lang="en-US" altLang="en-US" sz="2000" i="1" dirty="0" smtClean="0">
                <a:solidFill>
                  <a:srgbClr val="FF0000"/>
                </a:solidFill>
                <a:latin typeface="Times New Roman" pitchFamily="18" charset="0"/>
                <a:cs typeface="Times New Roman" pitchFamily="18" charset="0"/>
              </a:rPr>
              <a:t>Impact</a:t>
            </a:r>
            <a:r>
              <a:rPr lang="en-US" altLang="en-US" sz="2000" i="1" dirty="0" smtClean="0">
                <a:latin typeface="Times New Roman" pitchFamily="18" charset="0"/>
                <a:cs typeface="Times New Roman" pitchFamily="18" charset="0"/>
              </a:rPr>
              <a:t> </a:t>
            </a:r>
            <a:r>
              <a:rPr lang="en-US" altLang="en-US" sz="2000" dirty="0" smtClean="0">
                <a:latin typeface="Times New Roman" pitchFamily="18" charset="0"/>
                <a:cs typeface="Times New Roman" pitchFamily="18" charset="0"/>
              </a:rPr>
              <a:t>(</a:t>
            </a:r>
            <a:r>
              <a:rPr lang="en-US" altLang="en-US" sz="2000" dirty="0" smtClean="0">
                <a:solidFill>
                  <a:srgbClr val="FF0000"/>
                </a:solidFill>
                <a:latin typeface="Times New Roman" pitchFamily="18" charset="0"/>
                <a:cs typeface="Times New Roman" pitchFamily="18" charset="0"/>
              </a:rPr>
              <a:t>IMP</a:t>
            </a:r>
            <a:r>
              <a:rPr lang="en-US" altLang="en-US" sz="2000" dirty="0" smtClean="0">
                <a:latin typeface="Times New Roman" pitchFamily="18" charset="0"/>
                <a:cs typeface="Times New Roman" pitchFamily="18" charset="0"/>
              </a:rPr>
              <a:t>) defines the expected mean of the absolute change from the prior to the posterior beliefs over all classes: </a:t>
            </a:r>
          </a:p>
          <a:p>
            <a:pPr marL="285750" indent="-285750">
              <a:spcAft>
                <a:spcPts val="600"/>
              </a:spcAft>
            </a:pPr>
            <a:endParaRPr lang="en-US" altLang="en-US" sz="2000" dirty="0" smtClean="0">
              <a:latin typeface="Times New Roman" pitchFamily="18" charset="0"/>
              <a:cs typeface="Times New Roman" pitchFamily="18" charset="0"/>
            </a:endParaRPr>
          </a:p>
          <a:p>
            <a:pPr marL="285750" indent="-285750">
              <a:buFont typeface="Wingdings" pitchFamily="2" charset="2"/>
              <a:buNone/>
            </a:pPr>
            <a:r>
              <a:rPr lang="en-US" altLang="en-US" sz="2000" dirty="0" smtClean="0">
                <a:latin typeface="Times New Roman" pitchFamily="18" charset="0"/>
                <a:cs typeface="Times New Roman" pitchFamily="18" charset="0"/>
              </a:rPr>
              <a:t>	</a:t>
            </a:r>
            <a:endParaRPr lang="en-US" altLang="en-US" sz="2000" dirty="0" smtClean="0">
              <a:latin typeface="Times New Roman" pitchFamily="18" charset="0"/>
              <a:cs typeface="Times New Roman" pitchFamily="18" charset="0"/>
            </a:endParaRPr>
          </a:p>
          <a:p>
            <a:pPr marL="285750" indent="-285750">
              <a:buFont typeface="Wingdings" pitchFamily="2" charset="2"/>
              <a:buNone/>
            </a:pPr>
            <a:r>
              <a:rPr lang="en-US" altLang="en-US" sz="2000" dirty="0" smtClean="0">
                <a:latin typeface="Times New Roman" pitchFamily="18" charset="0"/>
                <a:cs typeface="Times New Roman" pitchFamily="18" charset="0"/>
              </a:rPr>
              <a:t>	</a:t>
            </a:r>
            <a:r>
              <a:rPr lang="en-US" altLang="en-US" sz="2000" dirty="0" smtClean="0">
                <a:latin typeface="Times New Roman" pitchFamily="18" charset="0"/>
                <a:cs typeface="Times New Roman" pitchFamily="18" charset="0"/>
              </a:rPr>
              <a:t>The </a:t>
            </a:r>
            <a:r>
              <a:rPr lang="en-US" altLang="en-US" sz="2000" i="1" dirty="0" smtClean="0">
                <a:solidFill>
                  <a:srgbClr val="FF0000"/>
                </a:solidFill>
                <a:latin typeface="Times New Roman" pitchFamily="18" charset="0"/>
                <a:cs typeface="Times New Roman" pitchFamily="18" charset="0"/>
              </a:rPr>
              <a:t>probability gain </a:t>
            </a:r>
            <a:r>
              <a:rPr lang="en-US" altLang="en-US" sz="2000" dirty="0" smtClean="0">
                <a:latin typeface="Times New Roman" pitchFamily="18" charset="0"/>
                <a:cs typeface="Times New Roman" pitchFamily="18" charset="0"/>
              </a:rPr>
              <a:t>and </a:t>
            </a:r>
            <a:r>
              <a:rPr lang="en-US" altLang="en-US" sz="2000" i="1" dirty="0" smtClean="0">
                <a:solidFill>
                  <a:srgbClr val="FF0000"/>
                </a:solidFill>
                <a:latin typeface="Times New Roman" pitchFamily="18" charset="0"/>
                <a:cs typeface="Times New Roman" pitchFamily="18" charset="0"/>
              </a:rPr>
              <a:t>Impact</a:t>
            </a:r>
            <a:r>
              <a:rPr lang="en-US" altLang="en-US" sz="2000" dirty="0" smtClean="0">
                <a:latin typeface="Times New Roman" pitchFamily="18" charset="0"/>
                <a:cs typeface="Times New Roman" pitchFamily="18" charset="0"/>
              </a:rPr>
              <a:t> are equivalent for the binary class case:   </a:t>
            </a:r>
          </a:p>
          <a:p>
            <a:pPr marL="285750" indent="-285750"/>
            <a:r>
              <a:rPr lang="en-US" altLang="en-US" sz="2000" dirty="0" smtClean="0">
                <a:latin typeface="Times New Roman" pitchFamily="18" charset="0"/>
                <a:cs typeface="Times New Roman" pitchFamily="18" charset="0"/>
              </a:rPr>
              <a:t>                                                                       </a:t>
            </a:r>
            <a:r>
              <a:rPr lang="en-US" altLang="en-US" sz="2000" dirty="0" smtClean="0">
                <a:latin typeface="Times New Roman" pitchFamily="18" charset="0"/>
                <a:cs typeface="Times New Roman" pitchFamily="18" charset="0"/>
              </a:rPr>
              <a:t>    </a:t>
            </a:r>
          </a:p>
          <a:p>
            <a:pPr marL="285750" indent="-285750"/>
            <a:r>
              <a:rPr lang="en-US" altLang="en-US" sz="2000" dirty="0" smtClean="0">
                <a:latin typeface="Times New Roman" pitchFamily="18" charset="0"/>
                <a:cs typeface="Times New Roman" pitchFamily="18" charset="0"/>
              </a:rPr>
              <a:t>	</a:t>
            </a:r>
            <a:r>
              <a:rPr lang="en-US" altLang="en-US" sz="2000" dirty="0" smtClean="0">
                <a:latin typeface="Times New Roman" pitchFamily="18" charset="0"/>
                <a:cs typeface="Times New Roman" pitchFamily="18" charset="0"/>
              </a:rPr>
              <a:t>						for </a:t>
            </a:r>
            <a:r>
              <a:rPr lang="en-US" altLang="en-US" sz="2000" i="1" dirty="0" err="1" smtClean="0">
                <a:latin typeface="Times New Roman" pitchFamily="18" charset="0"/>
                <a:cs typeface="Times New Roman" pitchFamily="18" charset="0"/>
              </a:rPr>
              <a:t>n</a:t>
            </a:r>
            <a:r>
              <a:rPr lang="en-US" altLang="en-US" sz="2000" i="1" baseline="-25000" dirty="0" err="1" smtClean="0">
                <a:latin typeface="Times New Roman" pitchFamily="18" charset="0"/>
                <a:cs typeface="Times New Roman" pitchFamily="18" charset="0"/>
              </a:rPr>
              <a:t>Z</a:t>
            </a:r>
            <a:r>
              <a:rPr lang="en-US" altLang="en-US" sz="2000" dirty="0" smtClean="0">
                <a:latin typeface="Times New Roman" pitchFamily="18" charset="0"/>
                <a:cs typeface="Times New Roman" pitchFamily="18" charset="0"/>
              </a:rPr>
              <a:t> = 2</a:t>
            </a:r>
          </a:p>
          <a:p>
            <a:pPr marL="285750" indent="-285750"/>
            <a:endParaRPr lang="en-US" altLang="en-US" sz="2000" dirty="0" smtClean="0">
              <a:ea typeface="SimSun" pitchFamily="2" charset="-122"/>
            </a:endParaRPr>
          </a:p>
          <a:p>
            <a:pPr marL="285750" indent="-285750"/>
            <a:endParaRPr lang="en-US" altLang="zh-CN" sz="2000" dirty="0" smtClean="0">
              <a:ea typeface="SimSun" pitchFamily="2" charset="-122"/>
            </a:endParaRPr>
          </a:p>
        </p:txBody>
      </p:sp>
      <p:sp>
        <p:nvSpPr>
          <p:cNvPr id="33" name="Slide Number Placeholder 2"/>
          <p:cNvSpPr txBox="1">
            <a:spLocks noGrp="1"/>
          </p:cNvSpPr>
          <p:nvPr/>
        </p:nvSpPr>
        <p:spPr bwMode="auto">
          <a:xfrm>
            <a:off x="6705600" y="6400800"/>
            <a:ext cx="1905000" cy="457200"/>
          </a:xfrm>
          <a:prstGeom prst="rect">
            <a:avLst/>
          </a:prstGeom>
          <a:noFill/>
          <a:ln>
            <a:miter lim="800000"/>
            <a:headEnd/>
            <a:tailEnd/>
          </a:ln>
        </p:spPr>
        <p:txBody>
          <a:bodyPr/>
          <a:lstStyle/>
          <a:p>
            <a:pPr algn="r" eaLnBrk="1" hangingPunct="1">
              <a:defRPr/>
            </a:pPr>
            <a:fld id="{EC36F3CB-4FC3-4BDD-B98A-701220373D7C}" type="slidenum">
              <a:rPr lang="en-US" sz="1400">
                <a:latin typeface="Times New Roman" pitchFamily="18" charset="0"/>
              </a:rPr>
              <a:pPr algn="r" eaLnBrk="1" hangingPunct="1">
                <a:defRPr/>
              </a:pPr>
              <a:t>9</a:t>
            </a:fld>
            <a:endParaRPr lang="en-US" sz="1400" dirty="0">
              <a:latin typeface="Times New Roman" pitchFamily="18" charset="0"/>
            </a:endParaRPr>
          </a:p>
        </p:txBody>
      </p:sp>
      <p:graphicFrame>
        <p:nvGraphicFramePr>
          <p:cNvPr id="451586" name="Object 2"/>
          <p:cNvGraphicFramePr>
            <a:graphicFrameLocks noChangeAspect="1"/>
          </p:cNvGraphicFramePr>
          <p:nvPr/>
        </p:nvGraphicFramePr>
        <p:xfrm>
          <a:off x="2413000" y="2411827"/>
          <a:ext cx="4330700" cy="723900"/>
        </p:xfrm>
        <a:graphic>
          <a:graphicData uri="http://schemas.openxmlformats.org/presentationml/2006/ole">
            <p:oleObj spid="_x0000_s451586" name="Equation" r:id="rId4" imgW="2869419" imgH="482278" progId="Equation.3">
              <p:embed/>
            </p:oleObj>
          </a:graphicData>
        </a:graphic>
      </p:graphicFrame>
      <p:graphicFrame>
        <p:nvGraphicFramePr>
          <p:cNvPr id="451587" name="Object 3"/>
          <p:cNvGraphicFramePr>
            <a:graphicFrameLocks noChangeAspect="1"/>
          </p:cNvGraphicFramePr>
          <p:nvPr/>
        </p:nvGraphicFramePr>
        <p:xfrm>
          <a:off x="2400300" y="3798194"/>
          <a:ext cx="4178300" cy="571500"/>
        </p:xfrm>
        <a:graphic>
          <a:graphicData uri="http://schemas.openxmlformats.org/presentationml/2006/ole">
            <p:oleObj spid="_x0000_s451587" name="Equation" r:id="rId5" imgW="2768003" imgH="380862" progId="Equation.3">
              <p:embed/>
            </p:oleObj>
          </a:graphicData>
        </a:graphic>
      </p:graphicFrame>
      <p:graphicFrame>
        <p:nvGraphicFramePr>
          <p:cNvPr id="451588" name="Object 4"/>
          <p:cNvGraphicFramePr>
            <a:graphicFrameLocks noChangeAspect="1"/>
          </p:cNvGraphicFramePr>
          <p:nvPr/>
        </p:nvGraphicFramePr>
        <p:xfrm>
          <a:off x="2209800" y="4864100"/>
          <a:ext cx="4025900" cy="723900"/>
        </p:xfrm>
        <a:graphic>
          <a:graphicData uri="http://schemas.openxmlformats.org/presentationml/2006/ole">
            <p:oleObj spid="_x0000_s451588" name="Equation" r:id="rId6" imgW="2666587" imgH="482278" progId="Equation.3">
              <p:embed/>
            </p:oleObj>
          </a:graphicData>
        </a:graphic>
      </p:graphicFrame>
      <p:graphicFrame>
        <p:nvGraphicFramePr>
          <p:cNvPr id="451589" name="Object 5"/>
          <p:cNvGraphicFramePr>
            <a:graphicFrameLocks noChangeAspect="1"/>
          </p:cNvGraphicFramePr>
          <p:nvPr/>
        </p:nvGraphicFramePr>
        <p:xfrm>
          <a:off x="3450869" y="6083892"/>
          <a:ext cx="1892300" cy="342900"/>
        </p:xfrm>
        <a:graphic>
          <a:graphicData uri="http://schemas.openxmlformats.org/presentationml/2006/ole">
            <p:oleObj spid="_x0000_s451589" name="Equation" r:id="rId7" imgW="1257231" imgH="228738" progId="Equation.3">
              <p:embed/>
            </p:oleObj>
          </a:graphicData>
        </a:graphic>
      </p:graphicFrame>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Custom 2">
      <a:majorFont>
        <a:latin typeface="Helvetica"/>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789</TotalTime>
  <Words>3009</Words>
  <Application>Microsoft Office PowerPoint</Application>
  <PresentationFormat>On-screen Show (4:3)</PresentationFormat>
  <Paragraphs>427</Paragraphs>
  <Slides>39</Slides>
  <Notes>38</Notes>
  <HiddenSlides>0</HiddenSlides>
  <MMClips>4</MMClips>
  <ScaleCrop>false</ScaleCrop>
  <HeadingPairs>
    <vt:vector size="6" baseType="variant">
      <vt:variant>
        <vt:lpstr>Theme</vt:lpstr>
      </vt:variant>
      <vt:variant>
        <vt:i4>1</vt:i4>
      </vt:variant>
      <vt:variant>
        <vt:lpstr>Embedded OLE Servers</vt:lpstr>
      </vt:variant>
      <vt:variant>
        <vt:i4>2</vt:i4>
      </vt:variant>
      <vt:variant>
        <vt:lpstr>Slide Titles</vt:lpstr>
      </vt:variant>
      <vt:variant>
        <vt:i4>39</vt:i4>
      </vt:variant>
    </vt:vector>
  </HeadingPairs>
  <TitlesOfParts>
    <vt:vector size="42" baseType="lpstr">
      <vt:lpstr>Office Theme</vt:lpstr>
      <vt:lpstr>Equation</vt:lpstr>
      <vt:lpstr>Microsoft Equation 3.0</vt:lpstr>
      <vt:lpstr>Biophysical Modeling of Satisficing Control Strategies as Derived from Quantification of Primate Brain Activity and Psychophysics </vt:lpstr>
      <vt:lpstr>Slide 2</vt:lpstr>
      <vt:lpstr>Satisficing Decision Making and Classification</vt:lpstr>
      <vt:lpstr>Learning of Probability Model</vt:lpstr>
      <vt:lpstr>Passive Satisficing Task </vt:lpstr>
      <vt:lpstr>Problem formulation</vt:lpstr>
      <vt:lpstr>Human Behavioral Experiments </vt:lpstr>
      <vt:lpstr>Human Behavioral Experiments </vt:lpstr>
      <vt:lpstr>Information value functions</vt:lpstr>
      <vt:lpstr>Information value functions</vt:lpstr>
      <vt:lpstr>Analysis on Human Data Sets</vt:lpstr>
      <vt:lpstr>Analysis on Human Data Sets</vt:lpstr>
      <vt:lpstr>Analysis on Human Data Sets</vt:lpstr>
      <vt:lpstr>Analysis on Human Data Sets</vt:lpstr>
      <vt:lpstr>Analysis on Primates Data Sets</vt:lpstr>
      <vt:lpstr>Active Satisficing Task </vt:lpstr>
      <vt:lpstr>WeBot Environment</vt:lpstr>
      <vt:lpstr>Learning Phase</vt:lpstr>
      <vt:lpstr>Testing Phase</vt:lpstr>
      <vt:lpstr>Testing with Fog</vt:lpstr>
      <vt:lpstr>Active Satisficing Task --Field of View (FOV) and C-target Construction</vt:lpstr>
      <vt:lpstr>Field of View (FOV)</vt:lpstr>
      <vt:lpstr>C-target Case Demonstration</vt:lpstr>
      <vt:lpstr>X-Y Projection of C-Target</vt:lpstr>
      <vt:lpstr>Active Satisficing Task --Cue Value Extraction by Image Processing</vt:lpstr>
      <vt:lpstr>Shape Detection by Circular Hough Transform</vt:lpstr>
      <vt:lpstr>Circular Hough Transform with Shadow</vt:lpstr>
      <vt:lpstr>Color Appearance Parameters</vt:lpstr>
      <vt:lpstr>Texture Detection  Using Local Binary Patterns</vt:lpstr>
      <vt:lpstr>Active Satisficing Task -- Expected Entropy Reduction (EER) Approach</vt:lpstr>
      <vt:lpstr>Expected Entropy Reduction Approach</vt:lpstr>
      <vt:lpstr>Single-Step EER Calculation </vt:lpstr>
      <vt:lpstr>Single Step EER Demonstration</vt:lpstr>
      <vt:lpstr>Multi-Steps EER Calculation </vt:lpstr>
      <vt:lpstr>Two-Steps/ Three-Steps EER Demonstration</vt:lpstr>
      <vt:lpstr>Active Satisficing Task -- DiVE</vt:lpstr>
      <vt:lpstr>DiVE Environment </vt:lpstr>
      <vt:lpstr>DiVE Demo </vt:lpstr>
      <vt:lpstr>Slide 39</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Silvia</dc:creator>
  <cp:lastModifiedBy>PING</cp:lastModifiedBy>
  <cp:revision>274</cp:revision>
  <cp:lastPrinted>1601-01-01T00:00:00Z</cp:lastPrinted>
  <dcterms:created xsi:type="dcterms:W3CDTF">1601-01-01T00:00:00Z</dcterms:created>
  <dcterms:modified xsi:type="dcterms:W3CDTF">2017-08-01T18:05:04Z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1</vt:i4>
  </property>
</Properties>
</file>